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notesSlides/notesSlide28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  <p:sldMasterId id="2147483653" r:id="rId2"/>
  </p:sldMasterIdLst>
  <p:notesMasterIdLst>
    <p:notesMasterId r:id="rId34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x="12192000" cy="6858000"/>
  <p:notesSz cx="6858000" cy="9144000"/>
  <p:defaultTextStyle>
    <a:defPPr>
      <a:defRPr lang="en-GB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9" d="100"/>
          <a:sy n="99" d="100"/>
        </p:scale>
        <p:origin x="108" y="228"/>
      </p:cViewPr>
      <p:guideLst>
        <p:guide pos="1512" orient="horz"/>
        <p:guide pos="2371" orient="horz"/>
      </p:guideLst>
    </p:cSldViewPr>
  </p:slideViewPr>
  <p:gridSpacing cx="46800" cy="468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 /><Relationship Id="rId36" Type="http://schemas.openxmlformats.org/officeDocument/2006/relationships/tableStyles" Target="tableStyles.xml" /><Relationship Id="rId37" Type="http://schemas.openxmlformats.org/officeDocument/2006/relationships/viewProps" Target="viewProps.xml" /><Relationship Id="rId38" Type="http://schemas.onlyoffice.com/jsaProject" Target="jsaProject.bin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6050907" name="Marcador de encabezado 1"/>
          <p:cNvSpPr txBox="1"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1784896678" name="Marcador de fecha 2"/>
          <p:cNvSpPr txBox="1">
            <a:spLocks noGrp="1"/>
          </p:cNvSpPr>
          <p:nvPr>
            <p:ph type="dt" idx="1"/>
          </p:nvPr>
        </p:nvSpPr>
        <p:spPr bwMode="auto"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9EBB009B-6FF4-46E0-AE91-DF12AF56F49C}" type="datetime1">
              <a:rPr lang="es-ES"/>
              <a:t>01/06/2025</a:t>
            </a:fld>
            <a:endParaRPr lang="es-ES"/>
          </a:p>
        </p:txBody>
      </p:sp>
      <p:sp>
        <p:nvSpPr>
          <p:cNvPr id="1675890751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701075143" name="Marcador de notas 4"/>
          <p:cNvSpPr txBox="1">
            <a:spLocks noGrp="1"/>
          </p:cNvSpPr>
          <p:nvPr>
            <p:ph type="body" sz="quarter" idx="3"/>
          </p:nvPr>
        </p:nvSpPr>
        <p:spPr bwMode="auto"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2037168711" name="Marcador de pie de página 5"/>
          <p:cNvSpPr txBox="1">
            <a:spLocks noGrp="1"/>
          </p:cNvSpPr>
          <p:nvPr>
            <p:ph type="ftr" sz="quarter" idx="4"/>
          </p:nvPr>
        </p:nvSpPr>
        <p:spPr bwMode="auto"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1023244979" name="Marcador de número de diapositiva 6"/>
          <p:cNvSpPr txBox="1">
            <a:spLocks noGrp="1"/>
          </p:cNvSpPr>
          <p:nvPr>
            <p:ph type="sldNum" sz="quarter" idx="5"/>
          </p:nvPr>
        </p:nvSpPr>
        <p:spPr bwMode="auto"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C323DE6F-17EA-42B5-A846-12E783F7C8C3}" type="slidenum">
              <a:r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marL="0" marR="0" lvl="0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1pPr>
    <a:lvl2pPr marL="457200" marR="0" lvl="1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2pPr>
    <a:lvl3pPr marL="914400" marR="0" lvl="2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3pPr>
    <a:lvl4pPr marL="1371600" marR="0" lvl="3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4pPr>
    <a:lvl5pPr marL="1828800" marR="0" lvl="4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47995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28980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52747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D39631-0D63-3584-3A56-4260BEC5FE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04040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26224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247522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C69E40-857C-B37B-6F9F-E795442A887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37065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125749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76459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CCEE03-52AE-D4B7-86A5-E7753498BA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1051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64034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968715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74BA4-898F-8566-75DE-3400D27A28A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11521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299976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53770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49BC06-0698-BB03-2F02-D42C191FBD5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25017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285731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9230101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59965A-AF61-987A-3555-8CC11A4A9D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3599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92268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34655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5DBBA1-8FA0-ECFA-27CB-A5DE080F0CF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15284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13437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846256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77041D-108F-6915-2010-024B8E5CFC1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67566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1345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5389123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71FF3A-EAEF-126E-6BA4-AC99F0B8997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23738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17918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03219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74560-E80B-A94C-87A4-4C85A4734D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56520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27103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795210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1DBEC-85AB-1961-F3E4-8A1EA754FA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723274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51287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12545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9133A2-6693-FAF2-00D9-4E9892C7E7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96559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06288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806576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6DB9CA-CBC8-F488-95F2-2C9FCF2A8D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47876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25453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149735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F38C23-8948-B436-CBF7-08968BF105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823048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023943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637044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5F6BEB-4143-C951-2E22-D4D6B47EB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90778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98726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224281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BDD7A7-2F42-C508-69BF-388200863B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85165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9776935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872043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574F03-56AC-DA67-A861-8D83099DF5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72604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3784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12826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FDE146-4325-3D76-A31E-74B8B7133E0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33894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3291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571589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AD46BF-C0EE-1538-D3F7-85A171712E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0964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849808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755723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2C7F4D-A580-8D88-5024-05E57410A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97401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543139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4518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C5B76C-DD23-4FCB-003C-D52A04CFB4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747399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60503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87506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2C707D-6D49-2050-FAC9-CBF6801EEF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25719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824637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368051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17384-516E-B0A4-F5B1-5E8CE714C9D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47451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70845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959470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BC42D-2F48-22C6-5AB3-8F2BE911574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71259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9367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12953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713E94-ED42-B8B4-5FE4-609B4E1C82A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7490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65350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728897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E7B23-7FC7-7425-3AE5-4DA2A399B5E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47899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579087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974176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0A1EB-450A-8574-1D16-15FB89024B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33712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803086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16345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C30CA2-F38E-1491-0571-7A99816550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1.sv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9207505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8" y="3292302"/>
            <a:ext cx="10515600" cy="651046"/>
          </a:xfrm>
        </p:spPr>
        <p:txBody>
          <a:bodyPr/>
          <a:lstStyle>
            <a:lvl1pPr>
              <a:defRPr sz="3200"/>
            </a:lvl1pPr>
          </a:lstStyle>
          <a:p>
            <a:pPr lvl="0">
              <a:defRPr/>
            </a:pPr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25639080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182386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62169391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108823"/>
            <a:ext cx="4323602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  <p:sp>
        <p:nvSpPr>
          <p:cNvPr id="1730898514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728133"/>
            <a:ext cx="4323601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2825836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52819065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buFont typeface="Arial"/>
              <a:buChar char="•"/>
              <a:defRPr sz="2800"/>
            </a:lvl2pPr>
            <a:lvl3pPr>
              <a:buFont typeface="Arial"/>
              <a:buChar char="•"/>
              <a:defRPr sz="2400"/>
            </a:lvl3pPr>
            <a:lvl4pPr>
              <a:buFont typeface="Arial"/>
              <a:buChar char="•"/>
              <a:defRPr sz="2000"/>
            </a:lvl4pPr>
            <a:lvl5pPr>
              <a:buFont typeface="Arial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4212386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52649366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3210173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8230691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4442217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47413379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38155998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5180433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29615227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6109617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7953370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492143839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10515600" cy="2449366"/>
          </a:xfrm>
        </p:spPr>
        <p:txBody>
          <a:bodyPr/>
          <a:lstStyle>
            <a:lvl1pPr>
              <a:defRPr sz="2400"/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6261412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26748518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1858812966" name="Marcador de contenido 3"/>
          <p:cNvSpPr txBox="1">
            <a:spLocks noGrp="1"/>
          </p:cNvSpPr>
          <p:nvPr>
            <p:ph idx="2"/>
          </p:nvPr>
        </p:nvSpPr>
        <p:spPr bwMode="auto">
          <a:xfrm>
            <a:off x="6197602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Diapositiva 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94823721" name="Título 1"/>
          <p:cNvSpPr txBox="1">
            <a:spLocks noGrp="1"/>
          </p:cNvSpPr>
          <p:nvPr>
            <p:ph type="title"/>
          </p:nvPr>
        </p:nvSpPr>
        <p:spPr bwMode="auto"/>
        <p:txBody>
          <a:bodyPr anchorCtr="1"/>
          <a:lstStyle>
            <a:lvl1pPr algn="ctr">
              <a:defRPr sz="3200">
                <a:latin typeface="Roobert"/>
                <a:ea typeface="Roobert"/>
                <a:cs typeface="Roobert"/>
              </a:defRPr>
            </a:lvl1pPr>
          </a:lstStyle>
          <a:p>
            <a:pPr lvl="0">
              <a:defRPr/>
            </a:pPr>
            <a:r>
              <a:rPr lang="es-ES"/>
              <a:t>¡Gracias!</a:t>
            </a:r>
            <a:endParaRPr/>
          </a:p>
        </p:txBody>
      </p:sp>
      <p:pic>
        <p:nvPicPr>
          <p:cNvPr id="1752108379" name="Gráfico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6799063" y="6332337"/>
            <a:ext cx="816579" cy="269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04427682" name="Imagen 15" descr="Texto&#10;&#10;Descripción generada automáticamente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245055" y="6349480"/>
            <a:ext cx="1168513" cy="251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05603515" name="Imagen 16" descr="Logotipo&#10;&#10;Descripción generada automáticamente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042979" y="6324937"/>
            <a:ext cx="1310824" cy="276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8488875" name="Imagen 17" descr="Imagen que contiene Texto&#10;&#10;Descripción generada automáticamente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69205" y="6252285"/>
            <a:ext cx="1432595" cy="3489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62986827" name="Imagen 18" descr="Texto&#10;&#10;Descripción generada automáticamente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238463" y="6335168"/>
            <a:ext cx="931190" cy="2660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46320781" name="Picture 3" descr="Logotipo&#10;&#10;Descripción generada automáticamente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697329" y="6252285"/>
            <a:ext cx="521875" cy="3376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77999928" name="Imagen 20" descr="Imagen que contiene Forma&#10;&#10;Descripción generada automáticamente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3951801" y="6258565"/>
            <a:ext cx="657251" cy="34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18460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3352215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4298088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3516511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sp>
        <p:nvSpPr>
          <p:cNvPr id="441199240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533673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53120518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838197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465073078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6172200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02258054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063777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533147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286288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73529"/>
            <a:ext cx="10515600" cy="94316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1395231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7" y="1503735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52578648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839786" y="2327646"/>
            <a:ext cx="5157784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8238517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0610" y="1503735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0331343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172200" y="2327646"/>
            <a:ext cx="5183186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86167108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133188279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14924646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2682455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18607154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513063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48197603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4699387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4766094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82727851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1617397" name="Marcador de título 1"/>
          <p:cNvSpPr txBox="1">
            <a:spLocks noGrp="1"/>
          </p:cNvSpPr>
          <p:nvPr>
            <p:ph type="title"/>
          </p:nvPr>
        </p:nvSpPr>
        <p:spPr bwMode="auto">
          <a:xfrm>
            <a:off x="838202" y="1651293"/>
            <a:ext cx="10515600" cy="98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Título presentación</a:t>
            </a:r>
            <a:endParaRPr/>
          </a:p>
        </p:txBody>
      </p:sp>
      <p:sp>
        <p:nvSpPr>
          <p:cNvPr id="1025220331" name="Marcador de texto 2"/>
          <p:cNvSpPr txBox="1">
            <a:spLocks noGrp="1"/>
          </p:cNvSpPr>
          <p:nvPr>
            <p:ph type="body" idx="1"/>
          </p:nvPr>
        </p:nvSpPr>
        <p:spPr bwMode="auto">
          <a:xfrm flipH="0" flipV="0">
            <a:off x="791550" y="2833859"/>
            <a:ext cx="10515600" cy="926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Subtítulo presentación</a:t>
            </a:r>
            <a:endParaRPr/>
          </a:p>
        </p:txBody>
      </p:sp>
      <p:pic>
        <p:nvPicPr>
          <p:cNvPr id="1990632199" name="Imagen 1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 flipH="0" flipV="0">
            <a:off x="2012005" y="584579"/>
            <a:ext cx="8074685" cy="7323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1259867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15299" y="5982276"/>
            <a:ext cx="11468099" cy="5884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dt="1" ftr="1" hdr="0" sldNum="1"/>
  <p:txStyles>
    <p:titleStyle>
      <a:lvl1pPr marL="0" marR="0" lvl="0" indent="0" algn="l" defTabSz="914400" rtl="0">
        <a:lnSpc>
          <a:spcPct val="90000"/>
        </a:lnSpc>
        <a:spcBef>
          <a:spcPts val="0"/>
        </a:spcBef>
        <a:spcAft>
          <a:spcPts val="0"/>
        </a:spcAft>
        <a:buNone/>
        <a:defRPr lang="es-ES" sz="4000" b="1" i="0" u="none" strike="noStrike" cap="none" spc="0">
          <a:solidFill>
            <a:srgbClr val="002060"/>
          </a:solidFill>
          <a:latin typeface="Roobert"/>
        </a:defRPr>
      </a:lvl1pPr>
    </p:titleStyle>
    <p:bodyStyle>
      <a:lvl1pPr marL="0" marR="0" lvl="0" indent="0" algn="l" defTabSz="914400" rtl="0">
        <a:lnSpc>
          <a:spcPct val="90000"/>
        </a:lnSpc>
        <a:spcBef>
          <a:spcPts val="1000"/>
        </a:spcBef>
        <a:spcAft>
          <a:spcPts val="0"/>
        </a:spcAft>
        <a:buNone/>
        <a:defRPr lang="es-ES" sz="2800" b="0" i="0" u="none" strike="noStrike" cap="none" spc="0">
          <a:solidFill>
            <a:srgbClr val="000000"/>
          </a:solidFill>
          <a:latin typeface="Roobert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6729947" name="Title 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26837"/>
            <a:ext cx="10515600" cy="98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3800">
                <a:solidFill>
                  <a:srgbClr val="002060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5354403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7"/>
            <a:ext cx="10515600" cy="469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0749584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30879680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712518897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cxnSp>
        <p:nvCxnSpPr>
          <p:cNvPr id="1907933011" name=""/>
          <p:cNvCxnSpPr/>
          <p:nvPr/>
        </p:nvCxnSpPr>
        <p:spPr bwMode="auto">
          <a:xfrm flipH="0" flipV="1">
            <a:off x="838198" y="6272304"/>
            <a:ext cx="10515600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1" ftr="1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999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jp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9398582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7" y="3149425"/>
            <a:ext cx="10515600" cy="7939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 fontScale="75000" lnSpcReduction="5000"/>
          </a:bodyPr>
          <a:lstStyle>
            <a:lvl1pPr>
              <a:defRPr sz="2800"/>
            </a:lvl1pPr>
          </a:lstStyle>
          <a:p>
            <a:pPr>
              <a:defRPr/>
            </a:pPr>
            <a:r>
              <a:rPr lang="en-GB" sz="3200"/>
              <a:t>M. Lozano-González, B. Fernández-Domínguez</a:t>
            </a:r>
            <a:r>
              <a:rPr lang="es-ES" sz="3200"/>
              <a:t>, </a:t>
            </a:r>
            <a:r>
              <a:rPr lang="es-ES" sz="3200"/>
              <a:t>J. Lois-Fuentes, </a:t>
            </a:r>
            <a:endParaRPr sz="3200"/>
          </a:p>
          <a:p>
            <a:pPr>
              <a:defRPr/>
            </a:pPr>
            <a:r>
              <a:rPr lang="es-ES" sz="3200"/>
              <a:t>T. Roger, </a:t>
            </a:r>
            <a:r>
              <a:rPr lang="es-ES" sz="3200"/>
              <a:t>F. Delaunay</a:t>
            </a:r>
            <a:endParaRPr sz="3200"/>
          </a:p>
        </p:txBody>
      </p:sp>
      <p:sp>
        <p:nvSpPr>
          <p:cNvPr id="605929944" name="Title Placeholder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1/2</a:t>
            </a:r>
            <a:r>
              <a:rPr lang="en-GB"/>
              <a:t> – </a:t>
            </a: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3/2</a:t>
            </a:r>
            <a:r>
              <a:rPr lang="en-GB"/>
              <a:t> spin-orbit splitting in</a:t>
            </a:r>
            <a:r>
              <a:rPr lang="en-GB">
                <a:latin typeface="Roobert"/>
                <a:ea typeface="Roobert"/>
                <a:cs typeface="Roobert"/>
              </a:rPr>
              <a:t> </a:t>
            </a:r>
            <a:r>
              <a:rPr lang="en-GB" baseline="30000">
                <a:latin typeface="Roobert"/>
                <a:ea typeface="Roobert"/>
                <a:cs typeface="Roobert"/>
              </a:rPr>
              <a:t>20</a:t>
            </a:r>
            <a:r>
              <a:rPr lang="en-GB"/>
              <a:t>O</a:t>
            </a:r>
            <a:endParaRPr lang="en-GB" b="1" baseline="30000">
              <a:latin typeface="Roobert"/>
              <a:cs typeface="Roobert"/>
            </a:endParaRPr>
          </a:p>
        </p:txBody>
      </p:sp>
      <p:sp>
        <p:nvSpPr>
          <p:cNvPr id="1183795424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flipH="0" flipV="0">
            <a:off x="838197" y="4108822"/>
            <a:ext cx="4323601" cy="4855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lang="en-GB" sz="2000"/>
              <a:t>IGFAE-USC, GANIL and LPC-Caen</a:t>
            </a:r>
            <a:endParaRPr sz="2000"/>
          </a:p>
        </p:txBody>
      </p:sp>
      <p:sp>
        <p:nvSpPr>
          <p:cNvPr id="1243059025" name="Text Placeholder 9"/>
          <p:cNvSpPr>
            <a:spLocks noGrp="1"/>
          </p:cNvSpPr>
          <p:nvPr/>
        </p:nvSpPr>
        <p:spPr bwMode="auto">
          <a:xfrm flipH="0" flipV="0">
            <a:off x="838197" y="4594411"/>
            <a:ext cx="4323601" cy="48558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 marL="0" marR="0" lvl="0" indent="0" algn="l" defTabSz="914400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 lang="en-GB" sz="2400" b="0" i="0" u="none" strike="noStrike" cap="none" spc="0">
                <a:solidFill>
                  <a:srgbClr val="000000"/>
                </a:solidFill>
                <a:latin typeface="Roobert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i="1"/>
              <a:t>EuNPC 2025 - Caen</a:t>
            </a:r>
            <a:endParaRPr sz="18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033585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</a:t>
            </a:r>
            <a:r>
              <a:rPr i="1"/>
              <a:t>sd </a:t>
            </a:r>
            <a:r>
              <a:rPr/>
              <a:t>cross-sections</a:t>
            </a:r>
            <a:endParaRPr/>
          </a:p>
        </p:txBody>
      </p:sp>
      <p:sp>
        <p:nvSpPr>
          <p:cNvPr id="20436429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8161055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922238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727CF1-AAEE-9463-589A-273D9E14568F}" type="slidenum">
              <a:rPr lang="en-US"/>
              <a:t/>
            </a:fld>
            <a:endParaRPr lang="en-US"/>
          </a:p>
        </p:txBody>
      </p:sp>
      <p:pic>
        <p:nvPicPr>
          <p:cNvPr id="11245849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748" y="1316688"/>
            <a:ext cx="3681951" cy="4928531"/>
          </a:xfrm>
          <a:prstGeom prst="rect">
            <a:avLst/>
          </a:prstGeom>
        </p:spPr>
      </p:pic>
      <p:grpSp>
        <p:nvGrpSpPr>
          <p:cNvPr id="1852532293" name=""/>
          <p:cNvGrpSpPr/>
          <p:nvPr/>
        </p:nvGrpSpPr>
        <p:grpSpPr bwMode="auto">
          <a:xfrm flipH="0" flipV="0">
            <a:off x="4282161" y="1492904"/>
            <a:ext cx="1622801" cy="1933014"/>
            <a:chOff x="0" y="0"/>
            <a:chExt cx="1622801" cy="1933014"/>
          </a:xfrm>
        </p:grpSpPr>
        <p:sp>
          <p:nvSpPr>
            <p:cNvPr id="1626755199" name=""/>
            <p:cNvSpPr/>
            <p:nvPr/>
          </p:nvSpPr>
          <p:spPr bwMode="auto">
            <a:xfrm rot="0" flipH="0" flipV="0">
              <a:off x="0" y="0"/>
              <a:ext cx="1622801" cy="1933014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321757305" name=""/>
            <p:cNvSpPr/>
            <p:nvPr/>
          </p:nvSpPr>
          <p:spPr bwMode="auto">
            <a:xfrm rot="0" flipH="0" flipV="0">
              <a:off x="352643" y="571497"/>
              <a:ext cx="1136404" cy="1237187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494863001" name=""/>
            <p:cNvCxnSpPr/>
            <p:nvPr/>
          </p:nvCxnSpPr>
          <p:spPr bwMode="auto">
            <a:xfrm rot="0" flipH="0" flipV="1">
              <a:off x="556956" y="397038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23168" name=""/>
            <p:cNvCxnSpPr/>
            <p:nvPr/>
          </p:nvCxnSpPr>
          <p:spPr bwMode="auto">
            <a:xfrm rot="0" flipH="0" flipV="1">
              <a:off x="556956" y="160410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638824" name=""/>
            <p:cNvSpPr txBox="1"/>
            <p:nvPr/>
          </p:nvSpPr>
          <p:spPr bwMode="auto">
            <a:xfrm rot="0" flipH="0" flipV="0">
              <a:off x="11009" y="278050"/>
              <a:ext cx="546565" cy="45756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048275079" name=""/>
            <p:cNvSpPr txBox="1"/>
            <p:nvPr/>
          </p:nvSpPr>
          <p:spPr bwMode="auto">
            <a:xfrm rot="0" flipH="0" flipV="0">
              <a:off x="11009" y="42771"/>
              <a:ext cx="549715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507763241" name=""/>
            <p:cNvSpPr/>
            <p:nvPr/>
          </p:nvSpPr>
          <p:spPr bwMode="auto">
            <a:xfrm rot="0" flipH="0" flipV="0">
              <a:off x="63865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223985" name=""/>
            <p:cNvSpPr/>
            <p:nvPr/>
          </p:nvSpPr>
          <p:spPr bwMode="auto">
            <a:xfrm rot="0" flipH="0" flipV="0">
              <a:off x="81691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1348233" name=""/>
            <p:cNvSpPr/>
            <p:nvPr/>
          </p:nvSpPr>
          <p:spPr bwMode="auto">
            <a:xfrm rot="0" flipH="0" flipV="0">
              <a:off x="1005262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3576230" name=""/>
            <p:cNvSpPr/>
            <p:nvPr/>
          </p:nvSpPr>
          <p:spPr bwMode="auto">
            <a:xfrm rot="0" flipH="0" flipV="0">
              <a:off x="1194660" y="338218"/>
              <a:ext cx="126266" cy="117638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655770504" name=""/>
          <p:cNvGrpSpPr/>
          <p:nvPr/>
        </p:nvGrpSpPr>
        <p:grpSpPr bwMode="auto">
          <a:xfrm flipH="0" flipV="0">
            <a:off x="4359498" y="3749606"/>
            <a:ext cx="1622800" cy="1933013"/>
            <a:chOff x="0" y="0"/>
            <a:chExt cx="1622800" cy="1933013"/>
          </a:xfrm>
        </p:grpSpPr>
        <p:sp>
          <p:nvSpPr>
            <p:cNvPr id="999615388" name=""/>
            <p:cNvSpPr/>
            <p:nvPr/>
          </p:nvSpPr>
          <p:spPr bwMode="auto">
            <a:xfrm rot="0" flipH="0" flipV="0">
              <a:off x="0" y="0"/>
              <a:ext cx="1622800" cy="1933013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958019465" name=""/>
            <p:cNvSpPr/>
            <p:nvPr/>
          </p:nvSpPr>
          <p:spPr bwMode="auto">
            <a:xfrm rot="0" flipH="0" flipV="0">
              <a:off x="352643" y="571496"/>
              <a:ext cx="1136403" cy="1237186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62846412" name=""/>
            <p:cNvCxnSpPr/>
            <p:nvPr/>
          </p:nvCxnSpPr>
          <p:spPr bwMode="auto">
            <a:xfrm rot="0" flipH="0" flipV="1">
              <a:off x="556956" y="397037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620880" name=""/>
            <p:cNvCxnSpPr/>
            <p:nvPr/>
          </p:nvCxnSpPr>
          <p:spPr bwMode="auto">
            <a:xfrm rot="0" flipH="0" flipV="1">
              <a:off x="556956" y="160408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87326" name=""/>
            <p:cNvSpPr txBox="1"/>
            <p:nvPr/>
          </p:nvSpPr>
          <p:spPr bwMode="auto">
            <a:xfrm rot="0" flipH="0" flipV="0">
              <a:off x="11009" y="278049"/>
              <a:ext cx="54692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37237855" name=""/>
            <p:cNvSpPr txBox="1"/>
            <p:nvPr/>
          </p:nvSpPr>
          <p:spPr bwMode="auto">
            <a:xfrm rot="0" flipH="0" flipV="0">
              <a:off x="11009" y="42770"/>
              <a:ext cx="55007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80719940" name=""/>
            <p:cNvSpPr/>
            <p:nvPr/>
          </p:nvSpPr>
          <p:spPr bwMode="auto">
            <a:xfrm rot="0" flipH="0" flipV="0">
              <a:off x="63865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17030" name=""/>
            <p:cNvSpPr/>
            <p:nvPr/>
          </p:nvSpPr>
          <p:spPr bwMode="auto">
            <a:xfrm rot="0" flipH="0" flipV="0">
              <a:off x="81691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9292165" name=""/>
            <p:cNvSpPr/>
            <p:nvPr/>
          </p:nvSpPr>
          <p:spPr bwMode="auto">
            <a:xfrm rot="0" flipH="0" flipV="0">
              <a:off x="760794" y="100389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151370" name=""/>
            <p:cNvSpPr/>
            <p:nvPr/>
          </p:nvSpPr>
          <p:spPr bwMode="auto">
            <a:xfrm rot="0" flipH="0" flipV="0">
              <a:off x="1021148" y="107580"/>
              <a:ext cx="126265" cy="117637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877503242" name=""/>
          <p:cNvSpPr/>
          <p:nvPr/>
        </p:nvSpPr>
        <p:spPr bwMode="auto">
          <a:xfrm rot="0" flipH="0" flipV="0">
            <a:off x="7056738" y="1318140"/>
            <a:ext cx="4297059" cy="2650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DWBA 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with     </a:t>
            </a:r>
            <a:r>
              <a:rPr sz="2000"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 	</a:t>
            </a:r>
            <a:endParaRPr sz="2000" b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OMP: 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683928" lvl="1" indent="-283878" algn="l">
              <a:buFont typeface="Wingdings"/>
              <a:buChar char="§"/>
              <a:defRPr/>
            </a:pP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d: Daehnick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lvl="3" algn="l">
              <a:defRPr/>
            </a:pPr>
            <a:r>
              <a:rPr sz="1200" i="1">
                <a:solidFill>
                  <a:schemeClr val="tx1"/>
                </a:solidFill>
                <a:latin typeface="Roobert"/>
                <a:cs typeface="Roobert"/>
              </a:rPr>
              <a:t>W. W. Daehnick et al. PRC 21 (1980)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683929" lvl="1" indent="-283879" algn="l">
              <a:buFont typeface="Wingdings"/>
              <a:buChar char="§"/>
              <a:defRPr/>
            </a:pP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9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t: Pang</a:t>
            </a:r>
            <a:r>
              <a:rPr lang="en-GB"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endParaRPr lang="en-GB" sz="2000" b="0" i="0" u="none" strike="noStrike" cap="none" spc="0">
              <a:solidFill>
                <a:schemeClr val="accent6">
                  <a:lumMod val="75000"/>
                </a:schemeClr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D.Y. Pang et al. PRC 79 (2009)</a:t>
            </a:r>
            <a:endParaRPr sz="120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 | t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ab-initio GFMC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I. Brida et al., PRC 84 (2011)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| </a:t>
            </a: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standard WS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4594392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652245" y="1403131"/>
            <a:ext cx="958725" cy="294140"/>
          </a:xfrm>
          <a:prstGeom prst="rect">
            <a:avLst/>
          </a:prstGeom>
        </p:spPr>
      </p:pic>
      <p:sp>
        <p:nvSpPr>
          <p:cNvPr id="1258180990" name=""/>
          <p:cNvSpPr/>
          <p:nvPr/>
        </p:nvSpPr>
        <p:spPr bwMode="auto">
          <a:xfrm rot="0" flipH="0" flipV="0">
            <a:off x="7112767" y="4191836"/>
            <a:ext cx="4297057" cy="193404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lnSpc>
                <a:spcPct val="100000"/>
              </a:lnSpc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g.s: 5/2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taking up 71% of the occupation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st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: 1/2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with 8% of 1s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1/2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occupancy</a:t>
            </a:r>
            <a:endParaRPr sz="2000" b="1" i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70981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</a:t>
            </a:r>
            <a:r>
              <a:rPr i="1"/>
              <a:t>p </a:t>
            </a:r>
            <a:r>
              <a:rPr/>
              <a:t>cross-sections</a:t>
            </a:r>
            <a:endParaRPr/>
          </a:p>
        </p:txBody>
      </p:sp>
      <p:sp>
        <p:nvSpPr>
          <p:cNvPr id="171455008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6222837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112668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D61B3C-0427-14FB-503B-B32A695CA8BC}" type="slidenum">
              <a:rPr lang="en-US"/>
              <a:t/>
            </a:fld>
            <a:endParaRPr lang="en-US"/>
          </a:p>
        </p:txBody>
      </p:sp>
      <p:pic>
        <p:nvPicPr>
          <p:cNvPr id="15183916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7881" y="1148602"/>
            <a:ext cx="3123832" cy="5029686"/>
          </a:xfrm>
          <a:prstGeom prst="rect">
            <a:avLst/>
          </a:prstGeom>
        </p:spPr>
      </p:pic>
      <p:sp>
        <p:nvSpPr>
          <p:cNvPr id="1346529506" name=""/>
          <p:cNvSpPr/>
          <p:nvPr/>
        </p:nvSpPr>
        <p:spPr bwMode="auto">
          <a:xfrm rot="0" flipH="0" flipV="0">
            <a:off x="1037499" y="1223596"/>
            <a:ext cx="2472846" cy="1512506"/>
          </a:xfrm>
          <a:prstGeom prst="rect">
            <a:avLst/>
          </a:prstGeom>
          <a:noFill/>
          <a:ln w="1904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48182894" name=""/>
          <p:cNvSpPr/>
          <p:nvPr/>
        </p:nvSpPr>
        <p:spPr bwMode="auto">
          <a:xfrm rot="0">
            <a:off x="1020308" y="2728632"/>
            <a:ext cx="2482101" cy="3059134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92" y="157"/>
                </a:moveTo>
                <a:lnTo>
                  <a:pt x="43200" y="157"/>
                </a:lnTo>
                <a:lnTo>
                  <a:pt x="43102" y="21598"/>
                </a:lnTo>
                <a:lnTo>
                  <a:pt x="21746" y="21678"/>
                </a:lnTo>
                <a:lnTo>
                  <a:pt x="21551" y="43121"/>
                </a:lnTo>
                <a:lnTo>
                  <a:pt x="0" y="43200"/>
                </a:lnTo>
                <a:lnTo>
                  <a:pt x="191" y="0"/>
                </a:lnTo>
                <a:lnTo>
                  <a:pt x="191" y="0"/>
                </a:lnTo>
                <a:lnTo>
                  <a:pt x="92" y="157"/>
                </a:lnTo>
                <a:close/>
              </a:path>
            </a:pathLst>
          </a:custGeom>
          <a:noFill/>
          <a:ln w="19049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07208045" name=""/>
          <p:cNvGrpSpPr/>
          <p:nvPr/>
        </p:nvGrpSpPr>
        <p:grpSpPr bwMode="auto">
          <a:xfrm flipH="0" flipV="0">
            <a:off x="4191703" y="2355645"/>
            <a:ext cx="1866899" cy="2432261"/>
            <a:chOff x="0" y="0"/>
            <a:chExt cx="1866899" cy="2432261"/>
          </a:xfrm>
        </p:grpSpPr>
        <p:sp>
          <p:nvSpPr>
            <p:cNvPr id="1809741650" name=""/>
            <p:cNvSpPr/>
            <p:nvPr/>
          </p:nvSpPr>
          <p:spPr bwMode="auto">
            <a:xfrm rot="0" flipH="0" flipV="0">
              <a:off x="0" y="0"/>
              <a:ext cx="1866899" cy="2432261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396" y="90"/>
                  </a:moveTo>
                  <a:lnTo>
                    <a:pt x="43200" y="0"/>
                  </a:lnTo>
                  <a:lnTo>
                    <a:pt x="43200" y="43200"/>
                  </a:lnTo>
                  <a:lnTo>
                    <a:pt x="0" y="42959"/>
                  </a:lnTo>
                  <a:lnTo>
                    <a:pt x="396" y="90"/>
                  </a:lnTo>
                  <a:close/>
                </a:path>
              </a:pathLst>
            </a:custGeom>
            <a:noFill/>
            <a:ln w="6349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2547777" name=""/>
            <p:cNvCxnSpPr/>
            <p:nvPr/>
          </p:nvCxnSpPr>
          <p:spPr bwMode="auto">
            <a:xfrm rot="0" flipH="0" flipV="1">
              <a:off x="660018" y="497570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632435" name=""/>
            <p:cNvCxnSpPr/>
            <p:nvPr/>
          </p:nvCxnSpPr>
          <p:spPr bwMode="auto">
            <a:xfrm rot="0" flipH="0" flipV="1">
              <a:off x="660018" y="199526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341009" name=""/>
            <p:cNvSpPr txBox="1"/>
            <p:nvPr/>
          </p:nvSpPr>
          <p:spPr bwMode="auto">
            <a:xfrm rot="0" flipH="0" flipV="0">
              <a:off x="49940" y="2096857"/>
              <a:ext cx="56958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0s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967893990" name=""/>
            <p:cNvSpPr txBox="1"/>
            <p:nvPr/>
          </p:nvSpPr>
          <p:spPr bwMode="auto">
            <a:xfrm rot="0" flipH="0" flipV="0">
              <a:off x="24375" y="1520182"/>
              <a:ext cx="615522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3/2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112698098" name=""/>
            <p:cNvSpPr txBox="1"/>
            <p:nvPr/>
          </p:nvSpPr>
          <p:spPr bwMode="auto">
            <a:xfrm rot="0" flipH="0" flipV="0">
              <a:off x="24375" y="1025485"/>
              <a:ext cx="616494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496699039" name=""/>
            <p:cNvSpPr txBox="1"/>
            <p:nvPr/>
          </p:nvSpPr>
          <p:spPr bwMode="auto">
            <a:xfrm rot="0" flipH="0" flipV="0">
              <a:off x="24375" y="347699"/>
              <a:ext cx="617143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0d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5/2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247400086" name=""/>
            <p:cNvSpPr txBox="1"/>
            <p:nvPr/>
          </p:nvSpPr>
          <p:spPr bwMode="auto">
            <a:xfrm rot="0" flipH="0" flipV="0">
              <a:off x="24375" y="51354"/>
              <a:ext cx="62071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cs typeface="Roobert"/>
                </a:rPr>
                <a:t>1s</a:t>
              </a:r>
              <a:r>
                <a:rPr sz="1400" b="0" baseline="-25000">
                  <a:latin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640984445" name=""/>
            <p:cNvSpPr/>
            <p:nvPr/>
          </p:nvSpPr>
          <p:spPr bwMode="auto">
            <a:xfrm rot="0" flipH="0" flipV="0">
              <a:off x="752533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6679564" name=""/>
            <p:cNvSpPr/>
            <p:nvPr/>
          </p:nvSpPr>
          <p:spPr bwMode="auto">
            <a:xfrm rot="0" flipH="0" flipV="0">
              <a:off x="954380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8239121" name=""/>
            <p:cNvSpPr/>
            <p:nvPr/>
          </p:nvSpPr>
          <p:spPr bwMode="auto">
            <a:xfrm rot="0" flipH="0" flipV="0">
              <a:off x="116764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0637701" name=""/>
            <p:cNvSpPr/>
            <p:nvPr/>
          </p:nvSpPr>
          <p:spPr bwMode="auto">
            <a:xfrm rot="0" flipH="0" flipV="0">
              <a:off x="138210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58306277" name=""/>
            <p:cNvCxnSpPr/>
            <p:nvPr/>
          </p:nvCxnSpPr>
          <p:spPr bwMode="auto">
            <a:xfrm rot="0" flipH="0" flipV="1">
              <a:off x="660018" y="1173657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6415597" name=""/>
            <p:cNvSpPr/>
            <p:nvPr/>
          </p:nvSpPr>
          <p:spPr bwMode="auto">
            <a:xfrm rot="0" flipH="0" flipV="0">
              <a:off x="875974" y="1099572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0772549" name=""/>
            <p:cNvSpPr/>
            <p:nvPr/>
          </p:nvSpPr>
          <p:spPr bwMode="auto">
            <a:xfrm rot="0" flipH="0" flipV="0">
              <a:off x="1139407" y="1099572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7458745" name=""/>
            <p:cNvCxnSpPr/>
            <p:nvPr/>
          </p:nvCxnSpPr>
          <p:spPr bwMode="auto">
            <a:xfrm rot="0" flipH="0" flipV="1">
              <a:off x="642886" y="1668355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63249" name=""/>
            <p:cNvSpPr/>
            <p:nvPr/>
          </p:nvSpPr>
          <p:spPr bwMode="auto">
            <a:xfrm rot="0" flipH="0" flipV="0">
              <a:off x="715867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01586705" name=""/>
            <p:cNvSpPr/>
            <p:nvPr/>
          </p:nvSpPr>
          <p:spPr bwMode="auto">
            <a:xfrm rot="0" flipH="0" flipV="0">
              <a:off x="930329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48902" name=""/>
            <p:cNvSpPr/>
            <p:nvPr/>
          </p:nvSpPr>
          <p:spPr bwMode="auto">
            <a:xfrm rot="0" flipH="0" flipV="0">
              <a:off x="1122274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6250830" name=""/>
            <p:cNvSpPr/>
            <p:nvPr/>
          </p:nvSpPr>
          <p:spPr bwMode="auto">
            <a:xfrm rot="0" flipH="0" flipV="0">
              <a:off x="1324269" y="1594267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951586214" name=""/>
            <p:cNvCxnSpPr/>
            <p:nvPr/>
          </p:nvCxnSpPr>
          <p:spPr bwMode="auto">
            <a:xfrm rot="0" flipH="0" flipV="1">
              <a:off x="642886" y="2245028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4742483" name=""/>
            <p:cNvSpPr/>
            <p:nvPr/>
          </p:nvSpPr>
          <p:spPr bwMode="auto">
            <a:xfrm rot="0" flipH="0" flipV="0">
              <a:off x="858841" y="2162936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132049" name=""/>
            <p:cNvSpPr/>
            <p:nvPr/>
          </p:nvSpPr>
          <p:spPr bwMode="auto">
            <a:xfrm rot="0" flipH="0" flipV="0">
              <a:off x="1122274" y="217094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74111078" name=""/>
          <p:cNvSpPr/>
          <p:nvPr/>
        </p:nvSpPr>
        <p:spPr bwMode="auto">
          <a:xfrm rot="0" flipH="0" flipV="0">
            <a:off x="6887707" y="1385611"/>
            <a:ext cx="4059540" cy="191467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Based on shell-model calculations (see next slide):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3.1 and 4.6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aseline="-25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6.7, ..., 8.9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endParaRPr sz="2000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873335943" name=""/>
          <p:cNvSpPr/>
          <p:nvPr/>
        </p:nvSpPr>
        <p:spPr bwMode="auto">
          <a:xfrm rot="0" flipH="0" flipV="0">
            <a:off x="6887707" y="3434373"/>
            <a:ext cx="4059540" cy="193404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tx1"/>
                </a:solidFill>
                <a:latin typeface="Roobert"/>
                <a:cs typeface="Roobert"/>
              </a:rPr>
              <a:t>T = 3/2</a:t>
            </a:r>
            <a:r>
              <a:rPr sz="2000" i="0">
                <a:solidFill>
                  <a:schemeClr val="tx1"/>
                </a:solidFill>
                <a:latin typeface="Roobert"/>
                <a:cs typeface="Roobert"/>
              </a:rPr>
              <a:t> states:</a:t>
            </a:r>
            <a:endParaRPr sz="200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1/2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61 % of strength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just 14 % of occupancy!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08057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85361870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293043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359057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38695E-BD2E-ED70-5330-5742249A2FE7}" type="slidenum">
              <a:rPr lang="en-US"/>
              <a:t/>
            </a:fld>
            <a:endParaRPr lang="en-US"/>
          </a:p>
        </p:txBody>
      </p:sp>
      <p:sp>
        <p:nvSpPr>
          <p:cNvPr id="1860012315" name=""/>
          <p:cNvSpPr/>
          <p:nvPr/>
        </p:nvSpPr>
        <p:spPr bwMode="auto">
          <a:xfrm rot="0" flipH="0" flipV="0">
            <a:off x="554898" y="1495989"/>
            <a:ext cx="4059540" cy="1707024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2625493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1" y="1204632"/>
            <a:ext cx="5424659" cy="466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6674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35230591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1274930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325587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ED0213-25DC-B393-8718-8AE13538CC91}" type="slidenum">
              <a:rPr lang="en-US"/>
              <a:t/>
            </a:fld>
            <a:endParaRPr lang="en-US"/>
          </a:p>
        </p:txBody>
      </p:sp>
      <p:sp>
        <p:nvSpPr>
          <p:cNvPr id="1376429455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083819613" name=""/>
          <p:cNvSpPr/>
          <p:nvPr/>
        </p:nvSpPr>
        <p:spPr bwMode="auto">
          <a:xfrm rot="0" flipH="0" flipV="0">
            <a:off x="554896" y="3333748"/>
            <a:ext cx="4059540" cy="1298013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pic>
        <p:nvPicPr>
          <p:cNvPr id="6622512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8" cy="466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535762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80983051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7900384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359668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F41C8D2-63B1-1899-436D-4880E857BE4D}" type="slidenum">
              <a:rPr lang="en-US"/>
              <a:t/>
            </a:fld>
            <a:endParaRPr lang="en-US"/>
          </a:p>
        </p:txBody>
      </p:sp>
      <p:sp>
        <p:nvSpPr>
          <p:cNvPr id="369045887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334586859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1803824147" name=""/>
          <p:cNvSpPr/>
          <p:nvPr/>
        </p:nvSpPr>
        <p:spPr bwMode="auto">
          <a:xfrm rot="0" flipH="0" flipV="0">
            <a:off x="554896" y="4799851"/>
            <a:ext cx="4059540" cy="1279338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5164057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8" cy="466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611150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25303283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6164045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620680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91CE214-EF94-7124-C4A6-DBB9BF43E30B}" type="slidenum">
              <a:rPr lang="en-US"/>
              <a:t/>
            </a:fld>
            <a:endParaRPr lang="en-US"/>
          </a:p>
        </p:txBody>
      </p:sp>
      <p:sp>
        <p:nvSpPr>
          <p:cNvPr id="1910506980" name=""/>
          <p:cNvSpPr/>
          <p:nvPr/>
        </p:nvSpPr>
        <p:spPr bwMode="auto">
          <a:xfrm rot="0" flipH="0" flipV="0">
            <a:off x="554896" y="1495989"/>
            <a:ext cx="4059540" cy="1707022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32160080" name=""/>
          <p:cNvSpPr/>
          <p:nvPr/>
        </p:nvSpPr>
        <p:spPr bwMode="auto">
          <a:xfrm rot="0" flipH="0" flipV="0">
            <a:off x="554896" y="3333748"/>
            <a:ext cx="4059540" cy="1298013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1480929867" name=""/>
          <p:cNvSpPr/>
          <p:nvPr/>
        </p:nvSpPr>
        <p:spPr bwMode="auto">
          <a:xfrm rot="0" flipH="0" flipV="0">
            <a:off x="554895" y="4799850"/>
            <a:ext cx="4059540" cy="127933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9870514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7" cy="4669258"/>
          </a:xfrm>
          <a:prstGeom prst="rect">
            <a:avLst/>
          </a:prstGeom>
        </p:spPr>
      </p:pic>
      <p:sp>
        <p:nvSpPr>
          <p:cNvPr id="820318588" name=""/>
          <p:cNvSpPr txBox="1"/>
          <p:nvPr/>
        </p:nvSpPr>
        <p:spPr bwMode="auto">
          <a:xfrm rot="0" flipH="0" flipV="0">
            <a:off x="7156719" y="2474631"/>
            <a:ext cx="3809989" cy="436732"/>
          </a:xfrm>
          <a:prstGeom prst="rect">
            <a:avLst/>
          </a:prstGeom>
          <a:solidFill>
            <a:schemeClr val="bg1"/>
          </a:solidFill>
          <a:ln w="12699">
            <a:solidFill>
              <a:srgbClr val="7030A0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Centroid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nlj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=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∑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sz="200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⋅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E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∕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∑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lang="en-GB" sz="2000" b="0" i="0" u="none" strike="noStrike" cap="none" spc="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endParaRPr sz="2000">
              <a:solidFill>
                <a:srgbClr val="7030A0"/>
              </a:solidFill>
              <a:latin typeface="STIX Two Math"/>
              <a:cs typeface="STIX Two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307095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5827844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35771940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03183887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170F41-CBBA-9A5F-9C7D-ED3CC0B0D993}" type="slidenum">
              <a:rPr lang="en-US"/>
              <a:t/>
            </a:fld>
            <a:endParaRPr lang="en-US"/>
          </a:p>
        </p:txBody>
      </p:sp>
      <p:sp>
        <p:nvSpPr>
          <p:cNvPr id="593998994" name=""/>
          <p:cNvSpPr/>
          <p:nvPr/>
        </p:nvSpPr>
        <p:spPr bwMode="auto">
          <a:xfrm rot="0" flipH="0" flipV="0">
            <a:off x="554895" y="1495989"/>
            <a:ext cx="4059540" cy="1707021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987421516" name=""/>
          <p:cNvSpPr/>
          <p:nvPr/>
        </p:nvSpPr>
        <p:spPr bwMode="auto">
          <a:xfrm rot="0" flipH="0" flipV="0">
            <a:off x="554895" y="3333747"/>
            <a:ext cx="4059540" cy="1298012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869183042" name=""/>
          <p:cNvSpPr/>
          <p:nvPr/>
        </p:nvSpPr>
        <p:spPr bwMode="auto">
          <a:xfrm rot="0" flipH="0" flipV="0">
            <a:off x="554895" y="4799849"/>
            <a:ext cx="4059540" cy="1279336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1" indent="-327931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4" indent="-305904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9960267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6" cy="4669257"/>
          </a:xfrm>
          <a:prstGeom prst="rect">
            <a:avLst/>
          </a:prstGeom>
        </p:spPr>
      </p:pic>
      <p:sp>
        <p:nvSpPr>
          <p:cNvPr id="1787087643" name=""/>
          <p:cNvSpPr txBox="1"/>
          <p:nvPr/>
        </p:nvSpPr>
        <p:spPr bwMode="auto">
          <a:xfrm rot="0" flipH="0" flipV="0">
            <a:off x="7156719" y="2474631"/>
            <a:ext cx="3809988" cy="436731"/>
          </a:xfrm>
          <a:prstGeom prst="rect">
            <a:avLst/>
          </a:prstGeom>
          <a:solidFill>
            <a:schemeClr val="bg1"/>
          </a:solidFill>
          <a:ln w="12699">
            <a:solidFill>
              <a:srgbClr val="7030A0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Centroid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nlj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=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∑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sz="200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⋅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E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∕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∑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lang="en-GB" sz="2000" b="0" i="0" u="none" strike="noStrike" cap="none" spc="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endParaRPr sz="2000">
              <a:solidFill>
                <a:srgbClr val="7030A0"/>
              </a:solidFill>
              <a:latin typeface="STIX Two Math"/>
              <a:cs typeface="STIX Two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690039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SO gap</a:t>
            </a:r>
            <a:endParaRPr/>
          </a:p>
        </p:txBody>
      </p:sp>
      <p:sp>
        <p:nvSpPr>
          <p:cNvPr id="8987369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4826716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8590119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B44EB8-8E67-2313-D7BD-09D174FAFC64}" type="slidenum">
              <a:rPr lang="en-US"/>
              <a:t/>
            </a:fld>
            <a:endParaRPr lang="en-US"/>
          </a:p>
        </p:txBody>
      </p:sp>
      <p:sp>
        <p:nvSpPr>
          <p:cNvPr id="362480872" name=""/>
          <p:cNvSpPr/>
          <p:nvPr/>
        </p:nvSpPr>
        <p:spPr bwMode="auto">
          <a:xfrm rot="0" flipH="0" flipV="0">
            <a:off x="838197" y="1487248"/>
            <a:ext cx="3981287" cy="1421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>
                <a:solidFill>
                  <a:srgbClr val="7030A0"/>
                </a:solidFill>
                <a:latin typeface="Roobert"/>
                <a:cs typeface="Roobert"/>
              </a:rPr>
              <a:t>Gap = Cent</a:t>
            </a:r>
            <a:r>
              <a:rPr sz="2000" b="1" baseline="-25000">
                <a:solidFill>
                  <a:srgbClr val="7030A0"/>
                </a:solidFill>
                <a:latin typeface="Roobert"/>
                <a:cs typeface="Roobert"/>
              </a:rPr>
              <a:t>0p1/2</a:t>
            </a:r>
            <a:r>
              <a:rPr sz="2000" b="1">
                <a:solidFill>
                  <a:srgbClr val="7030A0"/>
                </a:solidFill>
                <a:latin typeface="Roobert"/>
                <a:cs typeface="Roobert"/>
              </a:rPr>
              <a:t> - Cent</a:t>
            </a:r>
            <a:r>
              <a:rPr sz="2000" b="1" baseline="-25000">
                <a:solidFill>
                  <a:srgbClr val="7030A0"/>
                </a:solidFill>
                <a:latin typeface="Roobert"/>
                <a:cs typeface="Roobert"/>
              </a:rPr>
              <a:t>0p3/2</a:t>
            </a:r>
            <a:endParaRPr sz="2000" b="1" baseline="-25000">
              <a:solidFill>
                <a:srgbClr val="7030A0"/>
              </a:solidFill>
              <a:latin typeface="Roobert"/>
              <a:cs typeface="Roobert"/>
            </a:endParaRPr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chemeClr val="accent2"/>
                </a:solidFill>
                <a:latin typeface="Roobert"/>
                <a:cs typeface="Roobert"/>
              </a:rPr>
              <a:t>Exp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40 % reduction wrt </a:t>
            </a:r>
            <a:r>
              <a:rPr sz="2000" baseline="30000">
                <a:solidFill>
                  <a:schemeClr val="tx1"/>
                </a:solidFill>
                <a:latin typeface="Roobert"/>
                <a:cs typeface="Roobert"/>
              </a:rPr>
              <a:t>16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O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rgbClr val="FA5555"/>
                </a:solidFill>
                <a:latin typeface="Roobert"/>
                <a:cs typeface="Roobert"/>
              </a:rPr>
              <a:t>Theo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~ 30% quenching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grpSp>
        <p:nvGrpSpPr>
          <p:cNvPr id="622490787" name=""/>
          <p:cNvGrpSpPr/>
          <p:nvPr/>
        </p:nvGrpSpPr>
        <p:grpSpPr bwMode="auto">
          <a:xfrm>
            <a:off x="6159467" y="1456764"/>
            <a:ext cx="4902260" cy="3912720"/>
            <a:chOff x="0" y="0"/>
            <a:chExt cx="4902260" cy="3912720"/>
          </a:xfrm>
        </p:grpSpPr>
        <p:pic>
          <p:nvPicPr>
            <p:cNvPr id="152700630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4902260" cy="3912720"/>
            </a:xfrm>
            <a:prstGeom prst="rect">
              <a:avLst/>
            </a:prstGeom>
          </p:spPr>
        </p:pic>
        <p:sp>
          <p:nvSpPr>
            <p:cNvPr id="1983950377" name=""/>
            <p:cNvSpPr txBox="1"/>
            <p:nvPr/>
          </p:nvSpPr>
          <p:spPr bwMode="auto">
            <a:xfrm rot="0" flipH="0" flipV="0">
              <a:off x="3114354" y="252132"/>
              <a:ext cx="1542608" cy="39659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2000" b="1">
                  <a:latin typeface="Roobert"/>
                  <a:ea typeface="Roobert"/>
                  <a:cs typeface="Roobert"/>
                </a:rPr>
                <a:t>Preliminary</a:t>
              </a:r>
              <a:endParaRPr sz="2000" b="1">
                <a:latin typeface="Roobert"/>
                <a:cs typeface="Roobert"/>
              </a:endParaRPr>
            </a:p>
          </p:txBody>
        </p:sp>
      </p:grpSp>
      <p:sp>
        <p:nvSpPr>
          <p:cNvPr id="1820366279" name=""/>
          <p:cNvSpPr/>
          <p:nvPr/>
        </p:nvSpPr>
        <p:spPr bwMode="auto">
          <a:xfrm rot="0" flipH="0" flipV="0">
            <a:off x="838197" y="4258888"/>
            <a:ext cx="3981286" cy="1176617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rgbClr val="FA5555"/>
                </a:solidFill>
                <a:latin typeface="Roobert"/>
                <a:ea typeface="Roobert"/>
                <a:cs typeface="Roobert"/>
              </a:rPr>
              <a:t>Theoretical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predictions needed for 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16,18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before drawing any final conclusions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922816473" name=""/>
          <p:cNvSpPr/>
          <p:nvPr/>
        </p:nvSpPr>
        <p:spPr bwMode="auto">
          <a:xfrm rot="0" flipH="0" flipV="0">
            <a:off x="838197" y="3128308"/>
            <a:ext cx="3981284" cy="952499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1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also plays a major roles in SO evolution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!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99310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59611568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513074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7924945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BD989C7-4889-6120-B689-EC8FD821ADBC}" type="slidenum">
              <a:rPr lang="en-US"/>
              <a:t/>
            </a:fld>
            <a:endParaRPr lang="en-US"/>
          </a:p>
        </p:txBody>
      </p:sp>
      <p:sp>
        <p:nvSpPr>
          <p:cNvPr id="197019128" name=""/>
          <p:cNvSpPr/>
          <p:nvPr/>
        </p:nvSpPr>
        <p:spPr bwMode="auto">
          <a:xfrm rot="0" flipH="0" flipV="0">
            <a:off x="2933160" y="1484776"/>
            <a:ext cx="6918301" cy="101599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O(d,t)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reaction as a way to measure SO gap in exotic O isotopes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995743774" name=""/>
          <p:cNvSpPr/>
          <p:nvPr/>
        </p:nvSpPr>
        <p:spPr bwMode="auto">
          <a:xfrm rot="0" flipH="0" flipV="0">
            <a:off x="2933161" y="2677272"/>
            <a:ext cx="6918301" cy="899271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DWBA analysis to extract spectroscopic factors and E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centroids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 T=3/2 states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484007274" name=""/>
          <p:cNvSpPr/>
          <p:nvPr/>
        </p:nvSpPr>
        <p:spPr bwMode="auto">
          <a:xfrm rot="0" flipH="0" flipV="0">
            <a:off x="2914484" y="3750796"/>
            <a:ext cx="6918301" cy="98368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Comparison with SFO-tls reproduces measured centroids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743803899" name=""/>
          <p:cNvSpPr/>
          <p:nvPr/>
        </p:nvSpPr>
        <p:spPr bwMode="auto">
          <a:xfrm rot="0" flipH="0" flipV="0">
            <a:off x="2933161" y="4966892"/>
            <a:ext cx="6918301" cy="898567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40% exp. reduction of N = 6 SO gap 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/ 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16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63057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Acknowledgements</a:t>
            </a:r>
            <a:endParaRPr/>
          </a:p>
        </p:txBody>
      </p:sp>
      <p:sp>
        <p:nvSpPr>
          <p:cNvPr id="50500942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7254957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964006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1E17A3D-BC1A-8CC6-F059-FB7376A3D304}" type="slidenum">
              <a:rPr lang="en-US"/>
              <a:t/>
            </a:fld>
            <a:endParaRPr lang="en-US"/>
          </a:p>
        </p:txBody>
      </p:sp>
      <p:pic>
        <p:nvPicPr>
          <p:cNvPr id="6915979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55687" y="1486490"/>
            <a:ext cx="1354532" cy="288966"/>
          </a:xfrm>
          <a:prstGeom prst="rect">
            <a:avLst/>
          </a:prstGeom>
        </p:spPr>
      </p:pic>
      <p:sp>
        <p:nvSpPr>
          <p:cNvPr id="354384856" name=""/>
          <p:cNvSpPr txBox="1"/>
          <p:nvPr/>
        </p:nvSpPr>
        <p:spPr bwMode="auto">
          <a:xfrm rot="0" flipH="0" flipV="0">
            <a:off x="990807" y="1970366"/>
            <a:ext cx="1600927" cy="3657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Roger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Pancin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Fisichella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C. Nicole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Saillant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Wittwer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V. Morel 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Cassisa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J.C. Thomas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Sorlin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Cáceres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Stodel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 Oliveira</a:t>
            </a:r>
            <a:endParaRPr>
              <a:latin typeface="Roobert"/>
              <a:cs typeface="Roobert"/>
            </a:endParaRPr>
          </a:p>
        </p:txBody>
      </p:sp>
      <p:pic>
        <p:nvPicPr>
          <p:cNvPr id="13155448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23824" y="1447527"/>
            <a:ext cx="655695" cy="423178"/>
          </a:xfrm>
          <a:prstGeom prst="rect">
            <a:avLst/>
          </a:prstGeom>
        </p:spPr>
      </p:pic>
      <p:sp>
        <p:nvSpPr>
          <p:cNvPr id="1136185850" name=""/>
          <p:cNvSpPr txBox="1"/>
          <p:nvPr/>
        </p:nvSpPr>
        <p:spPr bwMode="auto">
          <a:xfrm rot="0" flipH="0" flipV="0">
            <a:off x="3194632" y="1998382"/>
            <a:ext cx="2220830" cy="28350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Lois-Fuentes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Fernández-Domínguez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Caamaño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Fernández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Regueira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Cabo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H. Álvarez-Pol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Y. Ayyad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Mantovani</a:t>
            </a:r>
            <a:endParaRPr>
              <a:latin typeface="Roobert"/>
              <a:cs typeface="Roobert"/>
            </a:endParaRPr>
          </a:p>
        </p:txBody>
      </p:sp>
      <p:pic>
        <p:nvPicPr>
          <p:cNvPr id="37937239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906993" y="1357551"/>
            <a:ext cx="798814" cy="546844"/>
          </a:xfrm>
          <a:prstGeom prst="rect">
            <a:avLst/>
          </a:prstGeom>
        </p:spPr>
      </p:pic>
      <p:sp>
        <p:nvSpPr>
          <p:cNvPr id="1515961636" name=""/>
          <p:cNvSpPr txBox="1"/>
          <p:nvPr/>
        </p:nvSpPr>
        <p:spPr bwMode="auto">
          <a:xfrm rot="0" flipH="0" flipV="0">
            <a:off x="5828014" y="2110440"/>
            <a:ext cx="156452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Delaunay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Achouri</a:t>
            </a:r>
            <a:endParaRPr>
              <a:latin typeface="Roobert"/>
              <a:cs typeface="Roobert"/>
            </a:endParaRPr>
          </a:p>
        </p:txBody>
      </p:sp>
      <p:pic>
        <p:nvPicPr>
          <p:cNvPr id="974770625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038597" y="1542777"/>
            <a:ext cx="1027899" cy="327929"/>
          </a:xfrm>
          <a:prstGeom prst="rect">
            <a:avLst/>
          </a:prstGeom>
        </p:spPr>
      </p:pic>
      <p:pic>
        <p:nvPicPr>
          <p:cNvPr id="156426590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828014" y="2917728"/>
            <a:ext cx="1057810" cy="567457"/>
          </a:xfrm>
          <a:prstGeom prst="rect">
            <a:avLst/>
          </a:prstGeom>
        </p:spPr>
      </p:pic>
      <p:sp>
        <p:nvSpPr>
          <p:cNvPr id="1443348714" name=""/>
          <p:cNvSpPr txBox="1"/>
          <p:nvPr/>
        </p:nvSpPr>
        <p:spPr bwMode="auto">
          <a:xfrm rot="0" flipH="0" flipV="0">
            <a:off x="5856029" y="3604558"/>
            <a:ext cx="1971087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Giovinnazzo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Ortega-Moral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Grevy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Q. Delignac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Kurtikian</a:t>
            </a:r>
            <a:endParaRPr>
              <a:latin typeface="Roobert"/>
              <a:cs typeface="Roobert"/>
            </a:endParaRPr>
          </a:p>
        </p:txBody>
      </p:sp>
      <p:pic>
        <p:nvPicPr>
          <p:cNvPr id="167018941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7681126" y="1396704"/>
            <a:ext cx="1363174" cy="681586"/>
          </a:xfrm>
          <a:prstGeom prst="rect">
            <a:avLst/>
          </a:prstGeom>
        </p:spPr>
      </p:pic>
      <p:sp>
        <p:nvSpPr>
          <p:cNvPr id="2093940299" name=""/>
          <p:cNvSpPr txBox="1"/>
          <p:nvPr/>
        </p:nvSpPr>
        <p:spPr bwMode="auto">
          <a:xfrm rot="0" flipH="0" flipV="0">
            <a:off x="7828155" y="2110439"/>
            <a:ext cx="1641632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cs typeface="Roobert"/>
              </a:rPr>
              <a:t>R. Raabe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Poleschuk</a:t>
            </a:r>
            <a:endParaRPr>
              <a:latin typeface="Roobert"/>
              <a:ea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Ceuleman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Fracassetti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Latif</a:t>
            </a:r>
            <a:endParaRPr>
              <a:latin typeface="Roobert"/>
              <a:cs typeface="Roobert"/>
            </a:endParaRPr>
          </a:p>
        </p:txBody>
      </p:sp>
      <p:pic>
        <p:nvPicPr>
          <p:cNvPr id="1154228363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7889349" y="3711155"/>
            <a:ext cx="1154950" cy="461589"/>
          </a:xfrm>
          <a:prstGeom prst="rect">
            <a:avLst/>
          </a:prstGeom>
        </p:spPr>
      </p:pic>
      <p:sp>
        <p:nvSpPr>
          <p:cNvPr id="1184153112" name=""/>
          <p:cNvSpPr txBox="1"/>
          <p:nvPr/>
        </p:nvSpPr>
        <p:spPr bwMode="auto">
          <a:xfrm rot="0" flipH="0" flipV="0">
            <a:off x="7875096" y="4172744"/>
            <a:ext cx="198548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AutoNum type="alphaUcPeriod"/>
              <a:defRPr/>
            </a:pPr>
            <a:r>
              <a:rPr/>
              <a:t>M. Martínez</a:t>
            </a:r>
            <a:endParaRPr/>
          </a:p>
          <a:p>
            <a:pPr>
              <a:defRPr/>
            </a:pPr>
            <a:r>
              <a:rPr/>
              <a:t>J. Dueñas</a:t>
            </a:r>
            <a:endParaRPr/>
          </a:p>
        </p:txBody>
      </p:sp>
      <p:pic>
        <p:nvPicPr>
          <p:cNvPr id="1212948568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860583" y="1435858"/>
            <a:ext cx="1791276" cy="603279"/>
          </a:xfrm>
          <a:prstGeom prst="rect">
            <a:avLst/>
          </a:prstGeom>
        </p:spPr>
      </p:pic>
      <p:sp>
        <p:nvSpPr>
          <p:cNvPr id="501949940" name=""/>
          <p:cNvSpPr txBox="1"/>
          <p:nvPr/>
        </p:nvSpPr>
        <p:spPr bwMode="auto">
          <a:xfrm rot="0" flipH="0" flipV="0">
            <a:off x="9935226" y="2141157"/>
            <a:ext cx="164955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Suzuki 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Mauss</a:t>
            </a:r>
            <a:endParaRPr>
              <a:latin typeface="Roobert"/>
              <a:cs typeface="Roobert"/>
            </a:endParaRPr>
          </a:p>
        </p:txBody>
      </p:sp>
      <p:pic>
        <p:nvPicPr>
          <p:cNvPr id="1815647275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9860583" y="2917728"/>
            <a:ext cx="1084180" cy="679521"/>
          </a:xfrm>
          <a:prstGeom prst="rect">
            <a:avLst/>
          </a:prstGeom>
        </p:spPr>
      </p:pic>
      <p:sp>
        <p:nvSpPr>
          <p:cNvPr id="1634759132" name=""/>
          <p:cNvSpPr txBox="1"/>
          <p:nvPr/>
        </p:nvSpPr>
        <p:spPr bwMode="auto">
          <a:xfrm rot="0" flipH="0" flipV="0">
            <a:off x="9767079" y="3759035"/>
            <a:ext cx="199520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M. Pellegretti</a:t>
            </a:r>
            <a:endParaRPr/>
          </a:p>
          <a:p>
            <a:pPr>
              <a:defRPr/>
            </a:pPr>
            <a:r>
              <a:rPr/>
              <a:t>T. Marchi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350302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A recap on the SO splitting</a:t>
            </a:r>
            <a:endParaRPr lang="en-GB"/>
          </a:p>
        </p:txBody>
      </p:sp>
      <p:sp>
        <p:nvSpPr>
          <p:cNvPr id="1493772183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38086"/>
            <a:ext cx="10515600" cy="4697130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sz="2400"/>
              <a:t>Introduced by M. Goeppert-Mayer, reproduces magic numbers for stable nuclei.</a:t>
            </a:r>
            <a:endParaRPr sz="2400"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12831960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5103872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BFDC930-1A9D-745F-3CEF-3A5B3A474150}" type="slidenum">
              <a:rPr lang="en-US"/>
              <a:t/>
            </a:fld>
            <a:endParaRPr/>
          </a:p>
        </p:txBody>
      </p:sp>
      <p:sp>
        <p:nvSpPr>
          <p:cNvPr id="73711638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pic>
        <p:nvPicPr>
          <p:cNvPr id="142969753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404" y="2342960"/>
            <a:ext cx="5063972" cy="3596154"/>
          </a:xfrm>
          <a:prstGeom prst="rect">
            <a:avLst/>
          </a:prstGeom>
        </p:spPr>
      </p:pic>
      <p:sp>
        <p:nvSpPr>
          <p:cNvPr id="1290000444" name=""/>
          <p:cNvSpPr txBox="1"/>
          <p:nvPr/>
        </p:nvSpPr>
        <p:spPr bwMode="auto">
          <a:xfrm rot="0" flipH="0" flipV="0">
            <a:off x="6586317" y="2579009"/>
            <a:ext cx="4629923" cy="1707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SO splitting is mainly a </a:t>
            </a:r>
            <a:r>
              <a:rPr sz="2200" b="1">
                <a:latin typeface="Roobert"/>
                <a:ea typeface="Roobert"/>
                <a:cs typeface="Roobert"/>
              </a:rPr>
              <a:t>surface </a:t>
            </a:r>
            <a:r>
              <a:rPr sz="2200">
                <a:latin typeface="Roobert"/>
                <a:ea typeface="Roobert"/>
                <a:cs typeface="Roobert"/>
              </a:rPr>
              <a:t>effect:</a:t>
            </a: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</p:txBody>
      </p:sp>
      <p:pic>
        <p:nvPicPr>
          <p:cNvPr id="8207485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035916" y="3495622"/>
            <a:ext cx="2564744" cy="455579"/>
          </a:xfrm>
          <a:prstGeom prst="rect">
            <a:avLst/>
          </a:prstGeom>
        </p:spPr>
      </p:pic>
      <p:sp>
        <p:nvSpPr>
          <p:cNvPr id="29082478" name=""/>
          <p:cNvSpPr/>
          <p:nvPr/>
        </p:nvSpPr>
        <p:spPr bwMode="auto">
          <a:xfrm rot="0" flipH="0" flipV="0">
            <a:off x="6783101" y="4286249"/>
            <a:ext cx="3910132" cy="112058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Affected by many phenomena as </a:t>
            </a:r>
            <a:r>
              <a:rPr lang="en-GB" sz="22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drip-lines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are approached</a:t>
            </a:r>
            <a:endParaRPr sz="2000" u="sng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766226" name="Title 1"/>
          <p:cNvSpPr>
            <a:spLocks noGrp="1"/>
          </p:cNvSpPr>
          <p:nvPr>
            <p:ph type="title"/>
          </p:nvPr>
        </p:nvSpPr>
        <p:spPr bwMode="auto">
          <a:xfrm>
            <a:off x="838197" y="2773454"/>
            <a:ext cx="10515600" cy="989851"/>
          </a:xfrm>
        </p:spPr>
        <p:txBody>
          <a:bodyPr/>
          <a:lstStyle/>
          <a:p>
            <a:pPr algn="ctr">
              <a:defRPr/>
            </a:pPr>
            <a:r>
              <a:rPr/>
              <a:t>Extra slides</a:t>
            </a:r>
            <a:endParaRPr/>
          </a:p>
        </p:txBody>
      </p:sp>
      <p:sp>
        <p:nvSpPr>
          <p:cNvPr id="67169527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4936309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6272169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093DDE8-D9D9-A484-5317-42D1F85CB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635158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6259526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9785489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E798B1-7F0F-48F9-C5BC-86D253E68AC1}" type="slidenum">
              <a:rPr lang="en-US"/>
              <a:t/>
            </a:fld>
            <a:endParaRPr lang="en-US"/>
          </a:p>
        </p:txBody>
      </p:sp>
      <p:sp>
        <p:nvSpPr>
          <p:cNvPr id="214207173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46290283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994820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1"/>
            <a:ext cx="4304925" cy="3065691"/>
          </a:xfrm>
          <a:prstGeom prst="rect">
            <a:avLst/>
          </a:prstGeom>
        </p:spPr>
      </p:pic>
      <p:sp>
        <p:nvSpPr>
          <p:cNvPr id="1436993326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1972992876" name=""/>
          <p:cNvSpPr/>
          <p:nvPr/>
        </p:nvSpPr>
        <p:spPr bwMode="auto">
          <a:xfrm rot="0" flipH="0" flipV="0">
            <a:off x="6145512" y="3847352"/>
            <a:ext cx="5151954" cy="205441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driven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44849232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02998" y="4760160"/>
            <a:ext cx="3015200" cy="228795"/>
          </a:xfrm>
          <a:prstGeom prst="rect">
            <a:avLst/>
          </a:prstGeom>
        </p:spPr>
      </p:pic>
      <p:sp>
        <p:nvSpPr>
          <p:cNvPr id="1153471858" name=""/>
          <p:cNvSpPr txBox="1"/>
          <p:nvPr/>
        </p:nvSpPr>
        <p:spPr bwMode="auto">
          <a:xfrm rot="0" flipH="0" flipV="0">
            <a:off x="6350954" y="5927044"/>
            <a:ext cx="427735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553435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1659770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8718198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096C802-BC6B-7FFE-A28A-D2D27B2AF701}" type="slidenum">
              <a:rPr lang="en-US"/>
              <a:t/>
            </a:fld>
            <a:endParaRPr lang="en-US"/>
          </a:p>
        </p:txBody>
      </p:sp>
      <p:sp>
        <p:nvSpPr>
          <p:cNvPr id="118560958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46636582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3964627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2"/>
            <a:ext cx="4304926" cy="3065692"/>
          </a:xfrm>
          <a:prstGeom prst="rect">
            <a:avLst/>
          </a:prstGeom>
        </p:spPr>
      </p:pic>
      <p:sp>
        <p:nvSpPr>
          <p:cNvPr id="1259163591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1345150638" name=""/>
          <p:cNvSpPr/>
          <p:nvPr/>
        </p:nvSpPr>
        <p:spPr bwMode="auto">
          <a:xfrm rot="0" flipH="0" flipV="0">
            <a:off x="1467058" y="4961846"/>
            <a:ext cx="3315073" cy="1185955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154752553" name=""/>
          <p:cNvSpPr/>
          <p:nvPr/>
        </p:nvSpPr>
        <p:spPr bwMode="auto">
          <a:xfrm rot="0" flipH="0" flipV="0">
            <a:off x="6145511" y="3847351"/>
            <a:ext cx="5151954" cy="2054410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endParaRPr/>
          </a:p>
        </p:txBody>
      </p:sp>
      <p:pic>
        <p:nvPicPr>
          <p:cNvPr id="55717076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35489" y="4074457"/>
            <a:ext cx="4572000" cy="1600200"/>
          </a:xfrm>
          <a:prstGeom prst="rect">
            <a:avLst/>
          </a:prstGeom>
        </p:spPr>
      </p:pic>
      <p:sp>
        <p:nvSpPr>
          <p:cNvPr id="499238812" name=""/>
          <p:cNvSpPr txBox="1"/>
          <p:nvPr/>
        </p:nvSpPr>
        <p:spPr bwMode="auto">
          <a:xfrm rot="0" flipH="0" flipV="0">
            <a:off x="6350954" y="5927044"/>
            <a:ext cx="427771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32767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51173510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2761368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4603124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426BB4-3CE4-14A8-F5C3-C933A88DA423}" type="slidenum">
              <a:rPr lang="en-US"/>
              <a:t/>
            </a:fld>
            <a:endParaRPr lang="en-US"/>
          </a:p>
        </p:txBody>
      </p:sp>
      <p:sp>
        <p:nvSpPr>
          <p:cNvPr id="61404487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analysis to extract reactions of interest out of noisy data.</a:t>
            </a:r>
            <a:endParaRPr b="0"/>
          </a:p>
        </p:txBody>
      </p:sp>
      <p:pic>
        <p:nvPicPr>
          <p:cNvPr id="1557551443" name=""/>
          <p:cNvPicPr>
            <a:picLocks noChangeAspect="1"/>
          </p:cNvPicPr>
          <p:nvPr/>
        </p:nvPicPr>
        <p:blipFill>
          <a:blip r:embed="rId3"/>
          <a:srcRect l="0" t="6916" r="0" b="0"/>
          <a:stretch/>
        </p:blipFill>
        <p:spPr bwMode="auto">
          <a:xfrm flipH="0" flipV="0">
            <a:off x="1464883" y="1761527"/>
            <a:ext cx="3438645" cy="3134819"/>
          </a:xfrm>
          <a:prstGeom prst="rect">
            <a:avLst/>
          </a:prstGeom>
        </p:spPr>
      </p:pic>
      <p:pic>
        <p:nvPicPr>
          <p:cNvPr id="14144441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0646" y="1961651"/>
            <a:ext cx="4134279" cy="2934696"/>
          </a:xfrm>
          <a:prstGeom prst="rect">
            <a:avLst/>
          </a:prstGeom>
        </p:spPr>
      </p:pic>
      <p:sp>
        <p:nvSpPr>
          <p:cNvPr id="441821219" name=""/>
          <p:cNvSpPr/>
          <p:nvPr/>
        </p:nvSpPr>
        <p:spPr bwMode="auto">
          <a:xfrm rot="0" flipH="0" flipV="0">
            <a:off x="1252279" y="5109887"/>
            <a:ext cx="4059543" cy="94503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Precise </a:t>
            </a: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vertex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determination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Improved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 corrections</a:t>
            </a:r>
            <a:endParaRPr sz="2000" b="0" u="sng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578354142" name=""/>
          <p:cNvSpPr txBox="1"/>
          <p:nvPr/>
        </p:nvSpPr>
        <p:spPr bwMode="auto">
          <a:xfrm rot="0" flipH="0" flipV="0">
            <a:off x="1168235" y="4682808"/>
            <a:ext cx="47538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Unique advantages from the TPC:</a:t>
            </a:r>
            <a:endParaRPr sz="2200">
              <a:latin typeface="Roobert"/>
              <a:cs typeface="Roobert"/>
            </a:endParaRPr>
          </a:p>
        </p:txBody>
      </p:sp>
      <p:sp>
        <p:nvSpPr>
          <p:cNvPr id="836816097" name=""/>
          <p:cNvSpPr/>
          <p:nvPr/>
        </p:nvSpPr>
        <p:spPr bwMode="auto">
          <a:xfrm rot="0" flipH="0" flipV="0">
            <a:off x="6456664" y="5109887"/>
            <a:ext cx="4059541" cy="945030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7" indent="-305907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Factor 10 in target number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Implicit PID with 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="0" u="none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2671160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44097657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3571077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537704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3A9529-8092-F8DE-FA80-43A66F7E9480}" type="slidenum">
              <a:rPr lang="en-US"/>
              <a:t/>
            </a:fld>
            <a:endParaRPr lang="en-US"/>
          </a:p>
        </p:txBody>
      </p:sp>
      <p:sp>
        <p:nvSpPr>
          <p:cNvPr id="244058117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algorithms to identify binary reactions. Then standard procedures apply</a:t>
            </a:r>
            <a:r>
              <a:rPr/>
              <a:t>: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1581883814" name=""/>
          <p:cNvSpPr txBox="1"/>
          <p:nvPr/>
        </p:nvSpPr>
        <p:spPr bwMode="auto">
          <a:xfrm rot="0" flipH="0" flipV="0">
            <a:off x="837670" y="2119777"/>
            <a:ext cx="4887932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1.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PID of tritons by plotting</a:t>
            </a:r>
            <a:endParaRPr lang="en-GB" sz="2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vs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Sil</a:t>
            </a:r>
            <a:endParaRPr sz="2200" b="0" baseline="-2500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1862316863" name=""/>
          <p:cNvSpPr txBox="1"/>
          <p:nvPr/>
        </p:nvSpPr>
        <p:spPr bwMode="auto">
          <a:xfrm rot="0" flipH="0" flipV="0">
            <a:off x="6248023" y="2119777"/>
            <a:ext cx="4912051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2.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reconstructed by the 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missing-mass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technique</a:t>
            </a:r>
            <a:endParaRPr sz="2200" b="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1047425582" name=""/>
          <p:cNvSpPr txBox="1"/>
          <p:nvPr/>
        </p:nvSpPr>
        <p:spPr bwMode="auto">
          <a:xfrm rot="0" flipH="0" flipV="0">
            <a:off x="1176204" y="5799577"/>
            <a:ext cx="421086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 i="1">
                <a:latin typeface="Roobert"/>
                <a:ea typeface="Roobert"/>
                <a:cs typeface="Roobert"/>
              </a:rPr>
              <a:t>Masked punch-through to 2nd front layer</a:t>
            </a:r>
            <a:endParaRPr sz="1600" i="1">
              <a:latin typeface="Roobert"/>
              <a:cs typeface="Roobert"/>
            </a:endParaRPr>
          </a:p>
        </p:txBody>
      </p:sp>
      <p:pic>
        <p:nvPicPr>
          <p:cNvPr id="6481564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24822" y="2963936"/>
            <a:ext cx="3309662" cy="3003459"/>
          </a:xfrm>
          <a:prstGeom prst="rect">
            <a:avLst/>
          </a:prstGeom>
        </p:spPr>
      </p:pic>
      <p:pic>
        <p:nvPicPr>
          <p:cNvPr id="20840423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672438" y="2963936"/>
            <a:ext cx="2801531" cy="2797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58361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centroids</a:t>
            </a:r>
            <a:endParaRPr/>
          </a:p>
        </p:txBody>
      </p:sp>
      <p:sp>
        <p:nvSpPr>
          <p:cNvPr id="80003217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0768623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1490742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6D68974-2908-D8CE-D46A-D7AF64595658}" type="slidenum">
              <a:rPr lang="en-US"/>
              <a:t/>
            </a:fld>
            <a:endParaRPr lang="en-US"/>
          </a:p>
        </p:txBody>
      </p:sp>
      <p:pic>
        <p:nvPicPr>
          <p:cNvPr id="20186162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11770" y="1578161"/>
            <a:ext cx="5997656" cy="3940734"/>
          </a:xfrm>
          <a:prstGeom prst="rect">
            <a:avLst/>
          </a:prstGeom>
        </p:spPr>
      </p:pic>
      <p:sp>
        <p:nvSpPr>
          <p:cNvPr id="1421079482" name=""/>
          <p:cNvSpPr/>
          <p:nvPr/>
        </p:nvSpPr>
        <p:spPr bwMode="auto">
          <a:xfrm rot="0" flipH="0" flipV="0">
            <a:off x="554897" y="1540808"/>
            <a:ext cx="4059540" cy="2007719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 </a:t>
            </a: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endParaRPr sz="2000" b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Excellent agreement for 0d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5/2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, 1s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shifted towards high E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903473270" name=""/>
          <p:cNvSpPr/>
          <p:nvPr/>
        </p:nvSpPr>
        <p:spPr bwMode="auto">
          <a:xfrm rot="0" flipH="0" flipV="0">
            <a:off x="554898" y="3873269"/>
            <a:ext cx="4059540" cy="1934042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1/2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- 0p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3/2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SO gap</a:t>
            </a:r>
            <a:r>
              <a:rPr sz="2000" b="0" i="0">
                <a:solidFill>
                  <a:schemeClr val="tx1"/>
                </a:solidFill>
                <a:latin typeface="Roobert"/>
                <a:cs typeface="Roobert"/>
              </a:rPr>
              <a:t>: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Exp: 3.79(19)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Theo: 4.34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0.5 MeV difference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cxnSp>
        <p:nvCxnSpPr>
          <p:cNvPr id="1421336487" name=""/>
          <p:cNvCxnSpPr/>
          <p:nvPr/>
        </p:nvCxnSpPr>
        <p:spPr bwMode="auto">
          <a:xfrm flipH="0" flipV="0">
            <a:off x="8778895" y="3570188"/>
            <a:ext cx="2119780" cy="473265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olid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2304291" name=""/>
          <p:cNvCxnSpPr/>
          <p:nvPr/>
        </p:nvCxnSpPr>
        <p:spPr bwMode="auto">
          <a:xfrm flipH="0" flipV="0">
            <a:off x="8778895" y="3570188"/>
            <a:ext cx="2371912" cy="342527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ys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316063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gap evolution</a:t>
            </a:r>
            <a:endParaRPr/>
          </a:p>
        </p:txBody>
      </p:sp>
      <p:sp>
        <p:nvSpPr>
          <p:cNvPr id="121188992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492133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1094452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A42CB0-2A31-6750-5577-25EB44FEA23B}" type="slidenum">
              <a:rPr lang="en-US"/>
              <a:t/>
            </a:fld>
            <a:endParaRPr lang="en-US"/>
          </a:p>
        </p:txBody>
      </p:sp>
      <p:pic>
        <p:nvPicPr>
          <p:cNvPr id="1424459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6973" y="1833095"/>
            <a:ext cx="4667249" cy="3714750"/>
          </a:xfrm>
          <a:prstGeom prst="rect">
            <a:avLst/>
          </a:prstGeom>
        </p:spPr>
      </p:pic>
      <p:sp>
        <p:nvSpPr>
          <p:cNvPr id="1301519734" name=""/>
          <p:cNvSpPr txBox="1"/>
          <p:nvPr/>
        </p:nvSpPr>
        <p:spPr bwMode="auto">
          <a:xfrm rot="0" flipH="0" flipV="0">
            <a:off x="906764" y="1811617"/>
            <a:ext cx="4471432" cy="3737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O(d,t): </a:t>
            </a:r>
            <a:r>
              <a:rPr sz="1200" i="1">
                <a:latin typeface="Roobert"/>
                <a:ea typeface="Roobert"/>
                <a:cs typeface="Roobert"/>
              </a:rPr>
              <a:t>K. H. Purser et al. NPA 132 (1969)</a:t>
            </a:r>
            <a:r>
              <a:rPr sz="1600">
                <a:latin typeface="Roobert"/>
                <a:ea typeface="Roobert"/>
                <a:cs typeface="Roobert"/>
              </a:rPr>
              <a:t>. No need to reanalyze xs bc there is only one state per nlj; just take the Ex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O(d,p): Alleged state 3/2- is not </a:t>
            </a:r>
            <a:r>
              <a:rPr sz="1600" i="1">
                <a:latin typeface="Roobert"/>
                <a:ea typeface="Roobert"/>
                <a:cs typeface="Roobert"/>
              </a:rPr>
              <a:t>single-particle</a:t>
            </a:r>
            <a:r>
              <a:rPr sz="1600" i="0">
                <a:latin typeface="Roobert"/>
                <a:ea typeface="Roobert"/>
                <a:cs typeface="Roobert"/>
              </a:rPr>
              <a:t> but j-forbidden stripping. See </a:t>
            </a:r>
            <a:r>
              <a:rPr sz="1200" i="1">
                <a:latin typeface="Roobert"/>
                <a:ea typeface="Roobert"/>
                <a:cs typeface="Roobert"/>
              </a:rPr>
              <a:t>K. Hosono JPSP 25 (1968) </a:t>
            </a:r>
            <a:r>
              <a:rPr sz="1600" i="0">
                <a:latin typeface="Roobert"/>
                <a:ea typeface="Roobert"/>
                <a:cs typeface="Roobert"/>
              </a:rPr>
              <a:t>Table II. This state is neutron 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>
                <a:latin typeface="Roobert"/>
                <a:ea typeface="Roobert"/>
                <a:cs typeface="Roobert"/>
              </a:rPr>
              <a:t> + proton 0p</a:t>
            </a:r>
            <a:r>
              <a:rPr sz="1600" i="0" baseline="-25000">
                <a:latin typeface="Roobert"/>
                <a:ea typeface="Roobert"/>
                <a:cs typeface="Roobert"/>
              </a:rPr>
              <a:t>1/2</a:t>
            </a:r>
            <a:r>
              <a:rPr sz="1600" i="0" baseline="30000">
                <a:latin typeface="Roobert"/>
                <a:ea typeface="Roobert"/>
                <a:cs typeface="Roobert"/>
              </a:rPr>
              <a:t>-1</a:t>
            </a:r>
            <a:r>
              <a:rPr sz="1600" i="0">
                <a:latin typeface="Roobert"/>
                <a:ea typeface="Roobert"/>
                <a:cs typeface="Roobert"/>
              </a:rPr>
              <a:t>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 baseline="30000">
                <a:latin typeface="Roobert"/>
                <a:ea typeface="Roobert"/>
                <a:cs typeface="Roobert"/>
              </a:rPr>
              <a:t>1</a:t>
            </a:r>
            <a:r>
              <a:rPr sz="1600" i="0">
                <a:latin typeface="Roobert"/>
                <a:ea typeface="Roobert"/>
                <a:cs typeface="Roobert"/>
              </a:rPr>
              <a:t> as I understood from it</a:t>
            </a:r>
            <a:endParaRPr sz="1600" i="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18</a:t>
            </a:r>
            <a:r>
              <a:rPr sz="1600">
                <a:latin typeface="Roobert"/>
                <a:ea typeface="Roobert"/>
                <a:cs typeface="Roobert"/>
              </a:rPr>
              <a:t>O(d,t)</a:t>
            </a:r>
            <a:r>
              <a:rPr sz="1600">
                <a:latin typeface="Roobert"/>
                <a:ea typeface="Roobert"/>
                <a:cs typeface="Roobert"/>
              </a:rPr>
              <a:t>: </a:t>
            </a:r>
            <a:r>
              <a:rPr sz="1200" i="1">
                <a:latin typeface="Roobert"/>
                <a:ea typeface="Roobert"/>
                <a:cs typeface="Roobert"/>
              </a:rPr>
              <a:t>G. Mairle et al. NPA 280 (1977)</a:t>
            </a:r>
            <a:r>
              <a:rPr sz="1600">
                <a:latin typeface="Roobert"/>
                <a:ea typeface="Roobert"/>
                <a:cs typeface="Roobert"/>
              </a:rPr>
              <a:t>. Reanalysis of xs with our OMPs and Fresco. Major discrepancies with their paper 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20</a:t>
            </a:r>
            <a:r>
              <a:rPr sz="1600">
                <a:latin typeface="Roobert"/>
                <a:ea typeface="Roobert"/>
                <a:cs typeface="Roobert"/>
              </a:rPr>
              <a:t>O(d,t): this experiment</a:t>
            </a:r>
            <a:endParaRPr sz="1600">
              <a:latin typeface="Roobert"/>
              <a:ea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endParaRPr sz="1600">
              <a:latin typeface="Roobert"/>
              <a:cs typeface="Roobert"/>
            </a:endParaRPr>
          </a:p>
        </p:txBody>
      </p:sp>
      <p:sp>
        <p:nvSpPr>
          <p:cNvPr id="44154454" name=""/>
          <p:cNvSpPr txBox="1"/>
          <p:nvPr/>
        </p:nvSpPr>
        <p:spPr bwMode="auto">
          <a:xfrm rot="0" flipH="0" flipV="0">
            <a:off x="5641249" y="5602941"/>
            <a:ext cx="5857277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>
                <a:latin typeface="Roobert"/>
                <a:ea typeface="Roobert"/>
                <a:cs typeface="Roobert"/>
              </a:rPr>
              <a:t>We are lacking theo calculations for 16O and 18O</a:t>
            </a:r>
            <a:endParaRPr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9396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5281680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09438660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5087554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C627867-A383-825F-36F6-DDD96EE6C092}" type="slidenum">
              <a:rPr lang="en-US"/>
              <a:t/>
            </a:fld>
            <a:endParaRPr lang="en-US"/>
          </a:p>
        </p:txBody>
      </p:sp>
      <p:sp>
        <p:nvSpPr>
          <p:cNvPr id="36996350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r>
              <a:rPr/>
              <a:t>To be determined</a:t>
            </a:r>
            <a:endParaRPr/>
          </a:p>
        </p:txBody>
      </p:sp>
      <p:pic>
        <p:nvPicPr>
          <p:cNvPr id="92097558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19980" y="1899622"/>
            <a:ext cx="6389651" cy="4235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06785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82100801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5204412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33084254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5937FE-C2FC-F1C1-D767-B70ACF798319}" type="slidenum">
              <a:rPr lang="en-US"/>
              <a:t/>
            </a:fld>
            <a:endParaRPr lang="en-US"/>
          </a:p>
        </p:txBody>
      </p:sp>
      <p:sp>
        <p:nvSpPr>
          <p:cNvPr id="258759282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endParaRPr/>
          </a:p>
        </p:txBody>
      </p:sp>
      <p:grpSp>
        <p:nvGrpSpPr>
          <p:cNvPr id="279902415" name=""/>
          <p:cNvGrpSpPr/>
          <p:nvPr/>
        </p:nvGrpSpPr>
        <p:grpSpPr bwMode="auto">
          <a:xfrm>
            <a:off x="7602573" y="3053467"/>
            <a:ext cx="3738172" cy="2754778"/>
            <a:chOff x="0" y="0"/>
            <a:chExt cx="3738172" cy="2754778"/>
          </a:xfrm>
        </p:grpSpPr>
        <p:sp>
          <p:nvSpPr>
            <p:cNvPr id="773063284" name=""/>
            <p:cNvSpPr/>
            <p:nvPr/>
          </p:nvSpPr>
          <p:spPr bwMode="auto">
            <a:xfrm rot="0" flipH="0" flipV="0">
              <a:off x="27664" y="0"/>
              <a:ext cx="3710507" cy="275477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627089162" name=""/>
            <p:cNvCxnSpPr/>
            <p:nvPr/>
          </p:nvCxnSpPr>
          <p:spPr bwMode="auto">
            <a:xfrm flipH="0" flipV="1">
              <a:off x="581848" y="253999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812235" name=""/>
            <p:cNvCxnSpPr/>
            <p:nvPr/>
          </p:nvCxnSpPr>
          <p:spPr bwMode="auto">
            <a:xfrm flipH="0" flipV="1">
              <a:off x="581848" y="188957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648674" name=""/>
            <p:cNvCxnSpPr/>
            <p:nvPr/>
          </p:nvCxnSpPr>
          <p:spPr bwMode="auto">
            <a:xfrm flipH="0" flipV="1">
              <a:off x="581848" y="13292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625267" name=""/>
            <p:cNvCxnSpPr/>
            <p:nvPr/>
          </p:nvCxnSpPr>
          <p:spPr bwMode="auto">
            <a:xfrm flipH="0" flipV="1">
              <a:off x="581848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080163" name=""/>
            <p:cNvCxnSpPr/>
            <p:nvPr/>
          </p:nvCxnSpPr>
          <p:spPr bwMode="auto">
            <a:xfrm flipH="0" flipV="1">
              <a:off x="581848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3431802" name=""/>
            <p:cNvSpPr/>
            <p:nvPr/>
          </p:nvSpPr>
          <p:spPr bwMode="auto">
            <a:xfrm rot="0" flipH="0" flipV="0">
              <a:off x="2216040" y="933822"/>
              <a:ext cx="1428748" cy="1764925"/>
            </a:xfrm>
            <a:prstGeom prst="rect">
              <a:avLst/>
            </a:prstGeom>
            <a:solidFill>
              <a:srgbClr val="B3CDE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1633727416" name=""/>
            <p:cNvCxnSpPr/>
            <p:nvPr/>
          </p:nvCxnSpPr>
          <p:spPr bwMode="auto">
            <a:xfrm flipH="0" flipV="1">
              <a:off x="2398135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901123" name=""/>
            <p:cNvCxnSpPr/>
            <p:nvPr/>
          </p:nvCxnSpPr>
          <p:spPr bwMode="auto">
            <a:xfrm flipH="0" flipV="1">
              <a:off x="2398135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768587" name=""/>
            <p:cNvSpPr txBox="1"/>
            <p:nvPr/>
          </p:nvSpPr>
          <p:spPr bwMode="auto">
            <a:xfrm rot="0" flipH="0" flipV="0">
              <a:off x="24784" y="2363108"/>
              <a:ext cx="629260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0s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71596195" name=""/>
            <p:cNvSpPr txBox="1"/>
            <p:nvPr/>
          </p:nvSpPr>
          <p:spPr bwMode="auto">
            <a:xfrm rot="0" flipH="0" flipV="0">
              <a:off x="27664" y="1721758"/>
              <a:ext cx="6802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3/2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504628126" name=""/>
            <p:cNvSpPr txBox="1"/>
            <p:nvPr/>
          </p:nvSpPr>
          <p:spPr bwMode="auto">
            <a:xfrm rot="0" flipH="0" flipV="0">
              <a:off x="24784" y="1161464"/>
              <a:ext cx="68135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367917473" name=""/>
            <p:cNvSpPr txBox="1"/>
            <p:nvPr/>
          </p:nvSpPr>
          <p:spPr bwMode="auto">
            <a:xfrm rot="0" flipH="0" flipV="0">
              <a:off x="0" y="395728"/>
              <a:ext cx="6820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0d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5/2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111693443" name=""/>
            <p:cNvSpPr txBox="1"/>
            <p:nvPr/>
          </p:nvSpPr>
          <p:spPr bwMode="auto">
            <a:xfrm rot="0" flipH="0" flipV="0">
              <a:off x="24784" y="58164"/>
              <a:ext cx="68603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cs typeface="Roobert"/>
                </a:rPr>
                <a:t>1s</a:t>
              </a:r>
              <a:r>
                <a:rPr sz="1600" b="0" baseline="-25000">
                  <a:latin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020091548" name=""/>
            <p:cNvSpPr/>
            <p:nvPr/>
          </p:nvSpPr>
          <p:spPr bwMode="auto">
            <a:xfrm rot="0" flipH="0" flipV="0">
              <a:off x="2500857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2864608" name=""/>
            <p:cNvSpPr/>
            <p:nvPr/>
          </p:nvSpPr>
          <p:spPr bwMode="auto">
            <a:xfrm rot="0" flipH="0" flipV="0">
              <a:off x="2724974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5010993" name=""/>
            <p:cNvSpPr/>
            <p:nvPr/>
          </p:nvSpPr>
          <p:spPr bwMode="auto">
            <a:xfrm rot="0" flipH="0" flipV="0">
              <a:off x="2961769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7803397" name=""/>
            <p:cNvSpPr/>
            <p:nvPr/>
          </p:nvSpPr>
          <p:spPr bwMode="auto">
            <a:xfrm rot="0" flipH="0" flipV="0">
              <a:off x="3199892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7013754" name=""/>
            <p:cNvSpPr/>
            <p:nvPr/>
          </p:nvSpPr>
          <p:spPr bwMode="auto">
            <a:xfrm rot="0" flipH="0" flipV="0">
              <a:off x="821630" y="244701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5608448" name=""/>
            <p:cNvSpPr/>
            <p:nvPr/>
          </p:nvSpPr>
          <p:spPr bwMode="auto">
            <a:xfrm rot="0" flipH="0" flipV="0">
              <a:off x="1114128" y="245608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9086563" name=""/>
            <p:cNvSpPr/>
            <p:nvPr/>
          </p:nvSpPr>
          <p:spPr bwMode="auto">
            <a:xfrm rot="0" flipH="0" flipV="0">
              <a:off x="662881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3100529" name=""/>
            <p:cNvSpPr/>
            <p:nvPr/>
          </p:nvSpPr>
          <p:spPr bwMode="auto">
            <a:xfrm rot="0" flipH="0" flipV="0">
              <a:off x="901005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1503924" name=""/>
            <p:cNvSpPr/>
            <p:nvPr/>
          </p:nvSpPr>
          <p:spPr bwMode="auto">
            <a:xfrm rot="0" flipH="0" flipV="0">
              <a:off x="111412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4622423" name=""/>
            <p:cNvSpPr/>
            <p:nvPr/>
          </p:nvSpPr>
          <p:spPr bwMode="auto">
            <a:xfrm rot="0" flipH="0" flipV="0">
              <a:off x="133840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9506631" name=""/>
            <p:cNvSpPr/>
            <p:nvPr/>
          </p:nvSpPr>
          <p:spPr bwMode="auto">
            <a:xfrm rot="0" flipH="0" flipV="0">
              <a:off x="821630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4795834" name=""/>
            <p:cNvSpPr/>
            <p:nvPr/>
          </p:nvSpPr>
          <p:spPr bwMode="auto">
            <a:xfrm rot="0" flipH="0" flipV="0">
              <a:off x="1114128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343607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201756529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7435966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3014147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0EE85F-E144-C892-455B-1497A2120E65}" type="slidenum">
              <a:rPr lang="en-US"/>
              <a:t/>
            </a:fld>
            <a:endParaRPr lang="en-US"/>
          </a:p>
        </p:txBody>
      </p:sp>
      <p:sp>
        <p:nvSpPr>
          <p:cNvPr id="180110452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One of the possible causes could be  the </a:t>
            </a:r>
            <a:r>
              <a:rPr b="1"/>
              <a:t>tensor force.</a:t>
            </a:r>
            <a:endParaRPr b="1"/>
          </a:p>
        </p:txBody>
      </p:sp>
      <p:sp>
        <p:nvSpPr>
          <p:cNvPr id="135907575" name=""/>
          <p:cNvSpPr/>
          <p:nvPr/>
        </p:nvSpPr>
        <p:spPr bwMode="auto">
          <a:xfrm rot="0" flipH="0" flipV="0">
            <a:off x="514555" y="2185146"/>
            <a:ext cx="5285443" cy="2259853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41909729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84310" y="3314601"/>
            <a:ext cx="3015199" cy="228794"/>
          </a:xfrm>
          <a:prstGeom prst="rect">
            <a:avLst/>
          </a:prstGeom>
        </p:spPr>
      </p:pic>
      <p:pic>
        <p:nvPicPr>
          <p:cNvPr id="1366400788" name=""/>
          <p:cNvPicPr>
            <a:picLocks noChangeAspect="1"/>
          </p:cNvPicPr>
          <p:nvPr/>
        </p:nvPicPr>
        <p:blipFill>
          <a:blip r:embed="rId4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1378643529" name=""/>
          <p:cNvSpPr txBox="1"/>
          <p:nvPr/>
        </p:nvSpPr>
        <p:spPr bwMode="auto">
          <a:xfrm rot="0" flipH="0" flipV="0">
            <a:off x="838197" y="1825210"/>
            <a:ext cx="427771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0167824" name=""/>
          <p:cNvSpPr/>
          <p:nvPr/>
        </p:nvSpPr>
        <p:spPr bwMode="auto">
          <a:xfrm rot="0" flipH="0" flipV="0">
            <a:off x="514555" y="2185146"/>
            <a:ext cx="5285442" cy="2259852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03269946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61529989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281658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0178356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76B9F3-0F90-4644-0B72-54514AC63CF0}" type="slidenum">
              <a:rPr lang="en-US"/>
              <a:t/>
            </a:fld>
            <a:endParaRPr lang="en-US"/>
          </a:p>
        </p:txBody>
      </p:sp>
      <p:sp>
        <p:nvSpPr>
          <p:cNvPr id="821885760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One of the possible causes could be the </a:t>
            </a:r>
            <a:r>
              <a:rPr b="1"/>
              <a:t>tensor force. </a:t>
            </a:r>
            <a:endParaRPr b="1"/>
          </a:p>
        </p:txBody>
      </p:sp>
      <p:pic>
        <p:nvPicPr>
          <p:cNvPr id="606792558" name=""/>
          <p:cNvPicPr>
            <a:picLocks noChangeAspect="1"/>
          </p:cNvPicPr>
          <p:nvPr/>
        </p:nvPicPr>
        <p:blipFill>
          <a:blip r:embed="rId3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156879583" name=""/>
          <p:cNvSpPr/>
          <p:nvPr/>
        </p:nvSpPr>
        <p:spPr bwMode="auto">
          <a:xfrm rot="0" flipH="0" flipV="0">
            <a:off x="1284437" y="4625669"/>
            <a:ext cx="3315072" cy="118595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pic>
        <p:nvPicPr>
          <p:cNvPr id="118352730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5507" y="4034112"/>
            <a:ext cx="2933535" cy="2121172"/>
          </a:xfrm>
          <a:prstGeom prst="rect">
            <a:avLst/>
          </a:prstGeom>
        </p:spPr>
      </p:pic>
      <p:pic>
        <p:nvPicPr>
          <p:cNvPr id="202248812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584310" y="3315072"/>
            <a:ext cx="3015199" cy="228794"/>
          </a:xfrm>
          <a:prstGeom prst="rect">
            <a:avLst/>
          </a:prstGeom>
        </p:spPr>
      </p:pic>
      <p:sp>
        <p:nvSpPr>
          <p:cNvPr id="297311666" name=""/>
          <p:cNvSpPr txBox="1"/>
          <p:nvPr/>
        </p:nvSpPr>
        <p:spPr bwMode="auto">
          <a:xfrm rot="0" flipH="0" flipV="0">
            <a:off x="838197" y="1825209"/>
            <a:ext cx="427807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276083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93693123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5552597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3809309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3F01B1-CDB5-16D3-2D65-92E8F5F722A0}" type="slidenum">
              <a:rPr lang="en-US"/>
              <a:t/>
            </a:fld>
            <a:endParaRPr lang="en-US"/>
          </a:p>
        </p:txBody>
      </p:sp>
      <p:sp>
        <p:nvSpPr>
          <p:cNvPr id="31939010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indent="-349965">
              <a:buFont typeface="Arial"/>
              <a:buAutoNum type="arabicPeriod"/>
              <a:defRPr/>
            </a:pPr>
            <a:r>
              <a:rPr b="0"/>
              <a:t>Proton removal </a:t>
            </a:r>
            <a:r>
              <a:rPr b="0" baseline="30000"/>
              <a:t>20</a:t>
            </a:r>
            <a:r>
              <a:rPr b="0"/>
              <a:t>O(d,</a:t>
            </a:r>
            <a:r>
              <a:rPr b="0" baseline="30000"/>
              <a:t>3</a:t>
            </a:r>
            <a:r>
              <a:rPr b="0"/>
              <a:t>He)</a:t>
            </a:r>
            <a:r>
              <a:rPr b="0" baseline="30000"/>
              <a:t>19</a:t>
            </a:r>
            <a:r>
              <a:rPr b="0"/>
              <a:t>N  to investigate persistence of </a:t>
            </a:r>
            <a:r>
              <a:rPr b="1"/>
              <a:t>Z = 6</a:t>
            </a:r>
            <a:endParaRPr b="1"/>
          </a:p>
        </p:txBody>
      </p:sp>
      <p:grpSp>
        <p:nvGrpSpPr>
          <p:cNvPr id="1312974845" name=""/>
          <p:cNvGrpSpPr/>
          <p:nvPr/>
        </p:nvGrpSpPr>
        <p:grpSpPr bwMode="auto">
          <a:xfrm flipH="0" flipV="0">
            <a:off x="4363786" y="2896075"/>
            <a:ext cx="3866925" cy="2614570"/>
            <a:chOff x="0" y="0"/>
            <a:chExt cx="3866925" cy="2614570"/>
          </a:xfrm>
        </p:grpSpPr>
        <p:grpSp>
          <p:nvGrpSpPr>
            <p:cNvPr id="693878548" name=""/>
            <p:cNvGrpSpPr/>
            <p:nvPr/>
          </p:nvGrpSpPr>
          <p:grpSpPr bwMode="auto">
            <a:xfrm flipH="0" flipV="0">
              <a:off x="0" y="0"/>
              <a:ext cx="3866925" cy="2614570"/>
              <a:chOff x="0" y="0"/>
              <a:chExt cx="3866925" cy="2614570"/>
            </a:xfrm>
          </p:grpSpPr>
          <p:sp>
            <p:nvSpPr>
              <p:cNvPr id="1728259092" name=""/>
              <p:cNvSpPr/>
              <p:nvPr/>
            </p:nvSpPr>
            <p:spPr bwMode="auto">
              <a:xfrm rot="0" flipH="0" flipV="0">
                <a:off x="0" y="0"/>
                <a:ext cx="3645917" cy="26145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942066366" name=""/>
              <p:cNvCxnSpPr/>
              <p:nvPr/>
            </p:nvCxnSpPr>
            <p:spPr bwMode="auto">
              <a:xfrm flipH="0" flipV="1">
                <a:off x="857301" y="2365384"/>
                <a:ext cx="104602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69324" name=""/>
              <p:cNvCxnSpPr/>
              <p:nvPr/>
            </p:nvCxnSpPr>
            <p:spPr bwMode="auto">
              <a:xfrm flipH="0" flipV="1">
                <a:off x="857301" y="1659821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921610" name=""/>
              <p:cNvCxnSpPr/>
              <p:nvPr/>
            </p:nvCxnSpPr>
            <p:spPr bwMode="auto">
              <a:xfrm flipH="0" flipV="1">
                <a:off x="857301" y="1332977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825012" name=""/>
              <p:cNvCxnSpPr/>
              <p:nvPr/>
            </p:nvCxnSpPr>
            <p:spPr bwMode="auto">
              <a:xfrm flipH="0" flipV="1">
                <a:off x="857301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4946486" name=""/>
              <p:cNvCxnSpPr/>
              <p:nvPr/>
            </p:nvCxnSpPr>
            <p:spPr bwMode="auto">
              <a:xfrm flipH="0" flipV="1">
                <a:off x="857301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5138149" name=""/>
              <p:cNvSpPr/>
              <p:nvPr/>
            </p:nvSpPr>
            <p:spPr bwMode="auto">
              <a:xfrm rot="0" flipH="0" flipV="0">
                <a:off x="2463046" y="840956"/>
                <a:ext cx="1403879" cy="1675098"/>
              </a:xfrm>
              <a:prstGeom prst="rect">
                <a:avLst/>
              </a:prstGeom>
              <a:solidFill>
                <a:srgbClr val="CAF0F8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upright="0" compatLnSpc="0"/>
              <a:p>
                <a:pPr algn="ctr">
                  <a:defRPr/>
                </a:pPr>
                <a:r>
                  <a:rPr b="0">
                    <a:solidFill>
                      <a:srgbClr val="000000"/>
                    </a:solidFill>
                    <a:latin typeface="Roobert"/>
                    <a:ea typeface="Roobert"/>
                    <a:cs typeface="Roobert"/>
                  </a:rPr>
                  <a:t>N = 8</a:t>
                </a:r>
                <a:endParaRPr b="0">
                  <a:solidFill>
                    <a:srgbClr val="000000"/>
                  </a:solidFill>
                  <a:latin typeface="Roobert"/>
                  <a:cs typeface="Roobert"/>
                </a:endParaRPr>
              </a:p>
            </p:txBody>
          </p:sp>
          <p:cxnSp>
            <p:nvCxnSpPr>
              <p:cNvPr id="2064729948" name=""/>
              <p:cNvCxnSpPr/>
              <p:nvPr/>
            </p:nvCxnSpPr>
            <p:spPr bwMode="auto">
              <a:xfrm flipH="0" flipV="1">
                <a:off x="2641972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745246" name=""/>
              <p:cNvCxnSpPr/>
              <p:nvPr/>
            </p:nvCxnSpPr>
            <p:spPr bwMode="auto">
              <a:xfrm flipH="0" flipV="1">
                <a:off x="2641972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4050304" name=""/>
              <p:cNvSpPr txBox="1"/>
              <p:nvPr/>
            </p:nvSpPr>
            <p:spPr bwMode="auto">
              <a:xfrm rot="0" flipH="0" flipV="0">
                <a:off x="309933" y="2197497"/>
                <a:ext cx="61831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562378128" name=""/>
              <p:cNvSpPr txBox="1"/>
              <p:nvPr/>
            </p:nvSpPr>
            <p:spPr bwMode="auto">
              <a:xfrm rot="0" flipH="0" flipV="0">
                <a:off x="312764" y="1588789"/>
                <a:ext cx="66843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769697747" name=""/>
              <p:cNvSpPr txBox="1"/>
              <p:nvPr/>
            </p:nvSpPr>
            <p:spPr bwMode="auto">
              <a:xfrm rot="0" flipH="0" flipV="0">
                <a:off x="309933" y="1057012"/>
                <a:ext cx="669497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93825958" name=""/>
              <p:cNvSpPr txBox="1"/>
              <p:nvPr/>
            </p:nvSpPr>
            <p:spPr bwMode="auto">
              <a:xfrm rot="0" flipH="0" flipV="0">
                <a:off x="285580" y="330249"/>
                <a:ext cx="67020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963141092" name=""/>
              <p:cNvSpPr txBox="1"/>
              <p:nvPr/>
            </p:nvSpPr>
            <p:spPr bwMode="auto">
              <a:xfrm rot="0" flipH="0" flipV="0">
                <a:off x="309933" y="9866"/>
                <a:ext cx="67409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236528469" name=""/>
              <p:cNvSpPr/>
              <p:nvPr/>
            </p:nvSpPr>
            <p:spPr bwMode="auto">
              <a:xfrm rot="0" flipH="0" flipV="0">
                <a:off x="2742904" y="409889"/>
                <a:ext cx="155986" cy="15927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20241409" name=""/>
              <p:cNvSpPr/>
              <p:nvPr/>
            </p:nvSpPr>
            <p:spPr bwMode="auto">
              <a:xfrm rot="0" flipH="0" flipV="0">
                <a:off x="2963121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304558" name=""/>
              <p:cNvSpPr/>
              <p:nvPr/>
            </p:nvSpPr>
            <p:spPr bwMode="auto">
              <a:xfrm rot="0" flipH="0" flipV="0">
                <a:off x="3195794" y="409888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14171881" name=""/>
              <p:cNvSpPr/>
              <p:nvPr/>
            </p:nvSpPr>
            <p:spPr bwMode="auto">
              <a:xfrm rot="0" flipH="0" flipV="0">
                <a:off x="3429772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5838998" name=""/>
              <p:cNvSpPr/>
              <p:nvPr/>
            </p:nvSpPr>
            <p:spPr bwMode="auto">
              <a:xfrm rot="0" flipH="0" flipV="0">
                <a:off x="1092909" y="2277137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73383374" name=""/>
              <p:cNvSpPr/>
              <p:nvPr/>
            </p:nvSpPr>
            <p:spPr bwMode="auto">
              <a:xfrm rot="0" flipH="0" flipV="0">
                <a:off x="1380315" y="2285746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8570339" name=""/>
              <p:cNvSpPr/>
              <p:nvPr/>
            </p:nvSpPr>
            <p:spPr bwMode="auto">
              <a:xfrm rot="0" flipH="0" flipV="0">
                <a:off x="936924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874678498" name=""/>
              <p:cNvSpPr/>
              <p:nvPr/>
            </p:nvSpPr>
            <p:spPr bwMode="auto">
              <a:xfrm rot="0" flipH="0" flipV="0">
                <a:off x="117090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7625441" name=""/>
              <p:cNvSpPr/>
              <p:nvPr/>
            </p:nvSpPr>
            <p:spPr bwMode="auto">
              <a:xfrm rot="0" flipH="0" flipV="0">
                <a:off x="1380315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5453720" name=""/>
              <p:cNvSpPr/>
              <p:nvPr/>
            </p:nvSpPr>
            <p:spPr bwMode="auto">
              <a:xfrm rot="0" flipH="0" flipV="0">
                <a:off x="160069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2397608" name=""/>
              <p:cNvSpPr/>
              <p:nvPr/>
            </p:nvSpPr>
            <p:spPr bwMode="auto">
              <a:xfrm rot="0" flipH="0" flipV="0">
                <a:off x="1092909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017640034" name=""/>
              <p:cNvSpPr/>
              <p:nvPr/>
            </p:nvSpPr>
            <p:spPr bwMode="auto">
              <a:xfrm rot="0" flipH="0" flipV="0">
                <a:off x="1380315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81683556" name=""/>
            <p:cNvCxnSpPr/>
            <p:nvPr/>
          </p:nvCxnSpPr>
          <p:spPr bwMode="auto">
            <a:xfrm flipH="0" flipV="1">
              <a:off x="889576" y="1819098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824240" name=""/>
            <p:cNvCxnSpPr/>
            <p:nvPr/>
          </p:nvCxnSpPr>
          <p:spPr bwMode="auto">
            <a:xfrm flipH="0" flipV="1">
              <a:off x="889576" y="1207682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319742" name=""/>
            <p:cNvCxnSpPr/>
            <p:nvPr/>
          </p:nvCxnSpPr>
          <p:spPr bwMode="auto">
            <a:xfrm flipH="1" flipV="0">
              <a:off x="1869627" y="477703"/>
              <a:ext cx="827398" cy="809617"/>
            </a:xfrm>
            <a:prstGeom prst="line">
              <a:avLst/>
            </a:prstGeom>
            <a:ln w="19049" cap="flat" cmpd="sng" algn="ctr">
              <a:solidFill>
                <a:srgbClr val="FA5555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988965" name=""/>
            <p:cNvCxnSpPr>
              <a:stCxn id="1236528469" idx="2"/>
            </p:cNvCxnSpPr>
            <p:nvPr/>
          </p:nvCxnSpPr>
          <p:spPr bwMode="auto">
            <a:xfrm rot="10799989" flipH="0" flipV="1">
              <a:off x="1826804" y="489528"/>
              <a:ext cx="916099" cy="1246714"/>
            </a:xfrm>
            <a:prstGeom prst="line">
              <a:avLst/>
            </a:prstGeom>
            <a:ln w="19049" cap="flat" cmpd="sng" algn="ctr">
              <a:solidFill>
                <a:srgbClr val="0070C0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5285427" name=""/>
            <p:cNvSpPr txBox="1"/>
            <p:nvPr/>
          </p:nvSpPr>
          <p:spPr bwMode="auto">
            <a:xfrm rot="0" flipH="0" flipV="0">
              <a:off x="1869627" y="640198"/>
              <a:ext cx="49018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&gt;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  <p:sp>
          <p:nvSpPr>
            <p:cNvPr id="690777164" name=""/>
            <p:cNvSpPr txBox="1"/>
            <p:nvPr/>
          </p:nvSpPr>
          <p:spPr bwMode="auto">
            <a:xfrm rot="0" flipH="0" flipV="0">
              <a:off x="2019375" y="1420901"/>
              <a:ext cx="49124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</p:grpSp>
      <p:pic>
        <p:nvPicPr>
          <p:cNvPr id="1126708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6575" y="2697364"/>
            <a:ext cx="3483277" cy="3201142"/>
          </a:xfrm>
          <a:prstGeom prst="rect">
            <a:avLst/>
          </a:prstGeom>
        </p:spPr>
      </p:pic>
      <p:sp>
        <p:nvSpPr>
          <p:cNvPr id="791567553" name=""/>
          <p:cNvSpPr txBox="1"/>
          <p:nvPr/>
        </p:nvSpPr>
        <p:spPr bwMode="auto">
          <a:xfrm rot="0" flipH="0" flipV="0">
            <a:off x="1205588" y="5830057"/>
            <a:ext cx="288623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J. Lois-Fuentes, PhD thesis (2023)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526596964" name=""/>
          <p:cNvSpPr/>
          <p:nvPr/>
        </p:nvSpPr>
        <p:spPr bwMode="auto">
          <a:xfrm rot="0" flipH="0" flipV="0">
            <a:off x="8594451" y="3571831"/>
            <a:ext cx="3101261" cy="1557298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V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pn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reduces Z = 6 gap as neutrons are added to 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ν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0d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5/2</a:t>
            </a:r>
            <a:endParaRPr sz="2200" b="1" i="0" baseline="-25000">
              <a:solidFill>
                <a:srgbClr val="000000"/>
              </a:solidFill>
            </a:endParaRPr>
          </a:p>
        </p:txBody>
      </p:sp>
      <p:sp>
        <p:nvSpPr>
          <p:cNvPr id="1937493941" name=""/>
          <p:cNvSpPr txBox="1"/>
          <p:nvPr/>
        </p:nvSpPr>
        <p:spPr bwMode="auto">
          <a:xfrm rot="0" flipH="0" flipV="0">
            <a:off x="4558014" y="5593346"/>
            <a:ext cx="3699380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Schematic view of tensor interaction in </a:t>
            </a:r>
            <a:r>
              <a:rPr sz="1400" i="1" baseline="30000">
                <a:latin typeface="Roobert"/>
                <a:ea typeface="Roobert"/>
                <a:cs typeface="Roobert"/>
              </a:rPr>
              <a:t>20</a:t>
            </a:r>
            <a:r>
              <a:rPr sz="1400" i="1">
                <a:latin typeface="Roobert"/>
                <a:ea typeface="Roobert"/>
                <a:cs typeface="Roobert"/>
              </a:rPr>
              <a:t>O</a:t>
            </a:r>
            <a:endParaRPr sz="1400" i="1">
              <a:latin typeface="Roobert"/>
              <a:cs typeface="Roobert"/>
            </a:endParaRPr>
          </a:p>
        </p:txBody>
      </p:sp>
      <p:grpSp>
        <p:nvGrpSpPr>
          <p:cNvPr id="326563829" name=""/>
          <p:cNvGrpSpPr/>
          <p:nvPr/>
        </p:nvGrpSpPr>
        <p:grpSpPr bwMode="auto">
          <a:xfrm>
            <a:off x="4146243" y="4029054"/>
            <a:ext cx="714384" cy="681687"/>
            <a:chOff x="0" y="0"/>
            <a:chExt cx="714384" cy="681687"/>
          </a:xfrm>
        </p:grpSpPr>
        <p:sp>
          <p:nvSpPr>
            <p:cNvPr id="1591260511" name=""/>
            <p:cNvSpPr/>
            <p:nvPr/>
          </p:nvSpPr>
          <p:spPr bwMode="auto">
            <a:xfrm rot="10799952" flipH="0" flipV="0">
              <a:off x="473702" y="0"/>
              <a:ext cx="101119" cy="681687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36833773" name=""/>
            <p:cNvSpPr txBox="1"/>
            <p:nvPr/>
          </p:nvSpPr>
          <p:spPr bwMode="auto">
            <a:xfrm rot="0" flipH="0" flipV="0">
              <a:off x="0" y="156820"/>
              <a:ext cx="714384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315687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188497857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0928697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39464916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AB2129-8638-D61B-A3BB-8B364A1A1080}" type="slidenum">
              <a:rPr lang="en-US"/>
              <a:t/>
            </a:fld>
            <a:endParaRPr lang="en-US"/>
          </a:p>
        </p:txBody>
      </p:sp>
      <p:sp>
        <p:nvSpPr>
          <p:cNvPr id="183561937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marR="0" indent="-349965" algn="l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r>
              <a:rPr b="0" strike="noStrike" cap="none" spc="0"/>
              <a:t>Neutron removal </a:t>
            </a:r>
            <a:r>
              <a:rPr b="0" strike="noStrike" cap="none" spc="0" baseline="30000"/>
              <a:t>20</a:t>
            </a:r>
            <a:r>
              <a:rPr b="0" strike="noStrike" cap="none" spc="0"/>
              <a:t>O(d,t)</a:t>
            </a:r>
            <a:r>
              <a:rPr b="0" strike="noStrike" cap="none" spc="0" baseline="30000"/>
              <a:t>19</a:t>
            </a:r>
            <a:r>
              <a:rPr b="0" strike="noStrike" cap="none" spc="0"/>
              <a:t>O to extract </a:t>
            </a:r>
            <a:r>
              <a:rPr b="1" strike="noStrike" cap="none" spc="0"/>
              <a:t>N = 6 SO gap</a:t>
            </a:r>
            <a:endParaRPr b="0" strike="noStrike" cap="none" spc="0"/>
          </a:p>
          <a:p>
            <a:pPr marL="349965" marR="0" indent="-349965" algn="r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endParaRPr b="0" strike="noStrike" cap="none" spc="0"/>
          </a:p>
        </p:txBody>
      </p:sp>
      <p:sp>
        <p:nvSpPr>
          <p:cNvPr id="1993162634" name=""/>
          <p:cNvSpPr txBox="1"/>
          <p:nvPr/>
        </p:nvSpPr>
        <p:spPr bwMode="auto">
          <a:xfrm rot="0" flipH="0" flipV="0">
            <a:off x="1586831" y="5793475"/>
            <a:ext cx="289631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Reanalyis of previous data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646773062" name=""/>
          <p:cNvSpPr txBox="1"/>
          <p:nvPr/>
        </p:nvSpPr>
        <p:spPr bwMode="auto">
          <a:xfrm rot="0" flipH="0" flipV="0">
            <a:off x="5863373" y="5556117"/>
            <a:ext cx="230726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i="1">
                <a:latin typeface="Roobert"/>
                <a:ea typeface="Roobert"/>
                <a:cs typeface="Roobert"/>
              </a:rPr>
              <a:t>IPSM of </a:t>
            </a:r>
            <a:r>
              <a:rPr sz="1400" b="1" i="1" baseline="30000">
                <a:latin typeface="Roobert"/>
                <a:ea typeface="Roobert"/>
                <a:cs typeface="Roobert"/>
              </a:rPr>
              <a:t>20</a:t>
            </a:r>
            <a:r>
              <a:rPr sz="1400" b="1" i="1">
                <a:latin typeface="Roobert"/>
                <a:ea typeface="Roobert"/>
                <a:cs typeface="Roobert"/>
              </a:rPr>
              <a:t>O</a:t>
            </a:r>
            <a:endParaRPr sz="1400" b="1" i="1">
              <a:latin typeface="Roobert"/>
              <a:cs typeface="Roobert"/>
            </a:endParaRPr>
          </a:p>
        </p:txBody>
      </p:sp>
      <p:grpSp>
        <p:nvGrpSpPr>
          <p:cNvPr id="344562676" name=""/>
          <p:cNvGrpSpPr/>
          <p:nvPr/>
        </p:nvGrpSpPr>
        <p:grpSpPr bwMode="auto">
          <a:xfrm>
            <a:off x="5034964" y="2801339"/>
            <a:ext cx="3738170" cy="2754777"/>
            <a:chOff x="0" y="0"/>
            <a:chExt cx="3738170" cy="2754777"/>
          </a:xfrm>
        </p:grpSpPr>
        <p:grpSp>
          <p:nvGrpSpPr>
            <p:cNvPr id="346679860" name=""/>
            <p:cNvGrpSpPr/>
            <p:nvPr/>
          </p:nvGrpSpPr>
          <p:grpSpPr bwMode="auto">
            <a:xfrm>
              <a:off x="0" y="0"/>
              <a:ext cx="3738170" cy="2754777"/>
              <a:chOff x="0" y="0"/>
              <a:chExt cx="3738170" cy="2754777"/>
            </a:xfrm>
          </p:grpSpPr>
          <p:sp>
            <p:nvSpPr>
              <p:cNvPr id="1112435679" name=""/>
              <p:cNvSpPr/>
              <p:nvPr/>
            </p:nvSpPr>
            <p:spPr bwMode="auto">
              <a:xfrm rot="0" flipH="0" flipV="0">
                <a:off x="27663" y="0"/>
                <a:ext cx="3710507" cy="27547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869779713" name=""/>
              <p:cNvCxnSpPr/>
              <p:nvPr/>
            </p:nvCxnSpPr>
            <p:spPr bwMode="auto">
              <a:xfrm rot="0" flipH="0" flipV="1">
                <a:off x="581847" y="253999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3298178" name=""/>
              <p:cNvCxnSpPr/>
              <p:nvPr/>
            </p:nvCxnSpPr>
            <p:spPr bwMode="auto">
              <a:xfrm rot="0" flipH="0" flipV="1">
                <a:off x="581847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02526" name=""/>
              <p:cNvCxnSpPr/>
              <p:nvPr/>
            </p:nvCxnSpPr>
            <p:spPr bwMode="auto">
              <a:xfrm rot="0" flipH="0" flipV="1">
                <a:off x="581847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690683" name=""/>
              <p:cNvCxnSpPr/>
              <p:nvPr/>
            </p:nvCxnSpPr>
            <p:spPr bwMode="auto">
              <a:xfrm rot="0" flipH="0" flipV="1">
                <a:off x="581847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878716" name=""/>
              <p:cNvCxnSpPr/>
              <p:nvPr/>
            </p:nvCxnSpPr>
            <p:spPr bwMode="auto">
              <a:xfrm rot="0" flipH="0" flipV="1">
                <a:off x="581847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960834" name=""/>
              <p:cNvCxnSpPr/>
              <p:nvPr/>
            </p:nvCxnSpPr>
            <p:spPr bwMode="auto">
              <a:xfrm rot="0" flipH="0" flipV="1">
                <a:off x="2398134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24123" name=""/>
              <p:cNvCxnSpPr/>
              <p:nvPr/>
            </p:nvCxnSpPr>
            <p:spPr bwMode="auto">
              <a:xfrm rot="0" flipH="0" flipV="1">
                <a:off x="2398134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2287432" name=""/>
              <p:cNvSpPr txBox="1"/>
              <p:nvPr/>
            </p:nvSpPr>
            <p:spPr bwMode="auto">
              <a:xfrm rot="0" flipH="0" flipV="0">
                <a:off x="24783" y="2363107"/>
                <a:ext cx="629620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145674471" name=""/>
              <p:cNvSpPr txBox="1"/>
              <p:nvPr/>
            </p:nvSpPr>
            <p:spPr bwMode="auto">
              <a:xfrm rot="0" flipH="0" flipV="0">
                <a:off x="27663" y="1721757"/>
                <a:ext cx="6806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057252721" name=""/>
              <p:cNvSpPr txBox="1"/>
              <p:nvPr/>
            </p:nvSpPr>
            <p:spPr bwMode="auto">
              <a:xfrm rot="0" flipH="0" flipV="0">
                <a:off x="24783" y="1161463"/>
                <a:ext cx="68171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30768875" name=""/>
              <p:cNvSpPr txBox="1"/>
              <p:nvPr/>
            </p:nvSpPr>
            <p:spPr bwMode="auto">
              <a:xfrm rot="0" flipH="0" flipV="0">
                <a:off x="0" y="395727"/>
                <a:ext cx="6824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2044311670" name=""/>
              <p:cNvSpPr txBox="1"/>
              <p:nvPr/>
            </p:nvSpPr>
            <p:spPr bwMode="auto">
              <a:xfrm rot="0" flipH="0" flipV="0">
                <a:off x="24783" y="58163"/>
                <a:ext cx="68639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07479101" name=""/>
              <p:cNvSpPr/>
              <p:nvPr/>
            </p:nvSpPr>
            <p:spPr bwMode="auto">
              <a:xfrm rot="0" flipH="0" flipV="0">
                <a:off x="2500857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8659239" name=""/>
              <p:cNvSpPr/>
              <p:nvPr/>
            </p:nvSpPr>
            <p:spPr bwMode="auto">
              <a:xfrm rot="0" flipH="0" flipV="0">
                <a:off x="2724973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11810139" name=""/>
              <p:cNvSpPr/>
              <p:nvPr/>
            </p:nvSpPr>
            <p:spPr bwMode="auto">
              <a:xfrm rot="0" flipH="0" flipV="0">
                <a:off x="2961768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67660520" name=""/>
              <p:cNvSpPr/>
              <p:nvPr/>
            </p:nvSpPr>
            <p:spPr bwMode="auto">
              <a:xfrm rot="0" flipH="0" flipV="0">
                <a:off x="3199890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87998806" name=""/>
              <p:cNvSpPr/>
              <p:nvPr/>
            </p:nvSpPr>
            <p:spPr bwMode="auto">
              <a:xfrm rot="0" flipH="0" flipV="0">
                <a:off x="821629" y="2447019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142337" name=""/>
              <p:cNvSpPr/>
              <p:nvPr/>
            </p:nvSpPr>
            <p:spPr bwMode="auto">
              <a:xfrm rot="0" flipH="0" flipV="0">
                <a:off x="1114128" y="2456088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8908477" name=""/>
              <p:cNvSpPr/>
              <p:nvPr/>
            </p:nvSpPr>
            <p:spPr bwMode="auto">
              <a:xfrm rot="0" flipH="0" flipV="0">
                <a:off x="662880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229388470" name=""/>
              <p:cNvSpPr/>
              <p:nvPr/>
            </p:nvSpPr>
            <p:spPr bwMode="auto">
              <a:xfrm rot="0" flipH="0" flipV="0">
                <a:off x="901004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8750336" name=""/>
              <p:cNvSpPr/>
              <p:nvPr/>
            </p:nvSpPr>
            <p:spPr bwMode="auto">
              <a:xfrm rot="0" flipH="0" flipV="0">
                <a:off x="1114128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05338976" name=""/>
              <p:cNvSpPr/>
              <p:nvPr/>
            </p:nvSpPr>
            <p:spPr bwMode="auto">
              <a:xfrm rot="0" flipH="0" flipV="0">
                <a:off x="1338407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1822515" name=""/>
              <p:cNvSpPr/>
              <p:nvPr/>
            </p:nvSpPr>
            <p:spPr bwMode="auto">
              <a:xfrm rot="0" flipH="0" flipV="0">
                <a:off x="821629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94487405" name=""/>
              <p:cNvSpPr/>
              <p:nvPr/>
            </p:nvSpPr>
            <p:spPr bwMode="auto">
              <a:xfrm rot="0" flipH="0" flipV="0">
                <a:off x="1114128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769424720" name=""/>
              <p:cNvCxnSpPr/>
              <p:nvPr/>
            </p:nvCxnSpPr>
            <p:spPr bwMode="auto">
              <a:xfrm rot="0" flipH="0" flipV="1">
                <a:off x="2398134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863950" name=""/>
              <p:cNvSpPr/>
              <p:nvPr/>
            </p:nvSpPr>
            <p:spPr bwMode="auto">
              <a:xfrm rot="0" flipH="0" flipV="0">
                <a:off x="2637916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2793829" name=""/>
              <p:cNvSpPr/>
              <p:nvPr/>
            </p:nvSpPr>
            <p:spPr bwMode="auto">
              <a:xfrm rot="0" flipH="0" flipV="0">
                <a:off x="2930413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503983626" name=""/>
              <p:cNvCxnSpPr/>
              <p:nvPr/>
            </p:nvCxnSpPr>
            <p:spPr bwMode="auto">
              <a:xfrm rot="0" flipH="0" flipV="1">
                <a:off x="2379111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021367" name=""/>
              <p:cNvSpPr/>
              <p:nvPr/>
            </p:nvSpPr>
            <p:spPr bwMode="auto">
              <a:xfrm rot="0" flipH="0" flipV="0">
                <a:off x="2460144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551821998" name=""/>
              <p:cNvSpPr/>
              <p:nvPr/>
            </p:nvSpPr>
            <p:spPr bwMode="auto">
              <a:xfrm rot="0" flipH="0" flipV="0">
                <a:off x="2698268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18782169" name=""/>
              <p:cNvSpPr/>
              <p:nvPr/>
            </p:nvSpPr>
            <p:spPr bwMode="auto">
              <a:xfrm rot="0" flipH="0" flipV="0">
                <a:off x="2911389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3768326" name=""/>
              <p:cNvSpPr/>
              <p:nvPr/>
            </p:nvSpPr>
            <p:spPr bwMode="auto">
              <a:xfrm rot="0" flipH="0" flipV="0">
                <a:off x="3135672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394065169" name=""/>
              <p:cNvCxnSpPr/>
              <p:nvPr/>
            </p:nvCxnSpPr>
            <p:spPr bwMode="auto">
              <a:xfrm rot="0" flipH="0" flipV="1">
                <a:off x="2379111" y="254271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491459" name=""/>
              <p:cNvSpPr/>
              <p:nvPr/>
            </p:nvSpPr>
            <p:spPr bwMode="auto">
              <a:xfrm rot="0" flipH="0" flipV="0">
                <a:off x="2618893" y="244973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96781371" name=""/>
              <p:cNvSpPr/>
              <p:nvPr/>
            </p:nvSpPr>
            <p:spPr bwMode="auto">
              <a:xfrm rot="0" flipH="0" flipV="0">
                <a:off x="2911389" y="245880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1764258306" name=""/>
            <p:cNvSpPr/>
            <p:nvPr/>
          </p:nvSpPr>
          <p:spPr bwMode="auto">
            <a:xfrm rot="10799989" flipH="0" flipV="0">
              <a:off x="2261254" y="1282725"/>
              <a:ext cx="101120" cy="681688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71880411" name=""/>
            <p:cNvSpPr txBox="1"/>
            <p:nvPr/>
          </p:nvSpPr>
          <p:spPr bwMode="auto">
            <a:xfrm rot="0" flipH="0" flipV="0">
              <a:off x="1787551" y="1439546"/>
              <a:ext cx="713305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  <p:pic>
        <p:nvPicPr>
          <p:cNvPr id="4886407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2718450"/>
            <a:ext cx="3936435" cy="3097951"/>
          </a:xfrm>
          <a:prstGeom prst="rect">
            <a:avLst/>
          </a:prstGeom>
        </p:spPr>
      </p:pic>
      <p:sp>
        <p:nvSpPr>
          <p:cNvPr id="2060787959" name=""/>
          <p:cNvSpPr/>
          <p:nvPr/>
        </p:nvSpPr>
        <p:spPr bwMode="auto">
          <a:xfrm rot="0" flipH="0" flipV="0">
            <a:off x="8959811" y="2866225"/>
            <a:ext cx="2677782" cy="109657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Would the gap decrease in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O?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223789769" name=""/>
          <p:cNvSpPr/>
          <p:nvPr/>
        </p:nvSpPr>
        <p:spPr bwMode="auto">
          <a:xfrm rot="0" flipH="0" flipV="0">
            <a:off x="8959810" y="4214531"/>
            <a:ext cx="2731698" cy="107256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Can we extract magnitude of tensor force?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29292490" name=""/>
          <p:cNvSpPr txBox="1"/>
          <p:nvPr/>
        </p:nvSpPr>
        <p:spPr bwMode="auto">
          <a:xfrm rot="0" flipH="0" flipV="0">
            <a:off x="7507262" y="4267425"/>
            <a:ext cx="82284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1400">
                <a:latin typeface="Roobert"/>
                <a:ea typeface="Roobert"/>
                <a:cs typeface="Roobert"/>
              </a:rPr>
              <a:t>N = 6</a:t>
            </a:r>
            <a:endParaRPr sz="14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73095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Experimental setup</a:t>
            </a:r>
            <a:endParaRPr/>
          </a:p>
        </p:txBody>
      </p:sp>
      <p:sp>
        <p:nvSpPr>
          <p:cNvPr id="39543595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1762958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31818036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1FEA28-945C-0DE6-6862-EE2F8555BC6B}" type="slidenum">
              <a:rPr lang="en-US"/>
              <a:t/>
            </a:fld>
            <a:endParaRPr lang="en-US"/>
          </a:p>
        </p:txBody>
      </p:sp>
      <p:sp>
        <p:nvSpPr>
          <p:cNvPr id="1215199108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E796 @ LISE in 2022. First transfer experiment with ACTAR TPC!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14414951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65441" y="1862204"/>
            <a:ext cx="4273013" cy="4273013"/>
          </a:xfrm>
          <a:prstGeom prst="rect">
            <a:avLst/>
          </a:prstGeom>
        </p:spPr>
      </p:pic>
      <p:pic>
        <p:nvPicPr>
          <p:cNvPr id="94542122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225404" y="2007720"/>
            <a:ext cx="2929933" cy="3179059"/>
          </a:xfrm>
          <a:prstGeom prst="rect">
            <a:avLst/>
          </a:prstGeom>
        </p:spPr>
      </p:pic>
      <p:pic>
        <p:nvPicPr>
          <p:cNvPr id="181771938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95802" y="2353235"/>
            <a:ext cx="3169638" cy="2373508"/>
          </a:xfrm>
          <a:prstGeom prst="rect">
            <a:avLst/>
          </a:prstGeom>
        </p:spPr>
      </p:pic>
      <p:sp>
        <p:nvSpPr>
          <p:cNvPr id="1484220422" name=""/>
          <p:cNvSpPr txBox="1"/>
          <p:nvPr/>
        </p:nvSpPr>
        <p:spPr bwMode="auto">
          <a:xfrm rot="0" flipH="0" flipV="0">
            <a:off x="719999" y="5005473"/>
            <a:ext cx="22889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Silicon sizes:</a:t>
            </a:r>
            <a:endParaRPr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80 x 50 x 0.5 mm</a:t>
            </a:r>
            <a:r>
              <a:rPr baseline="30000">
                <a:latin typeface="Roobert"/>
                <a:ea typeface="Roobert"/>
                <a:cs typeface="Roobert"/>
              </a:rPr>
              <a:t>3</a:t>
            </a:r>
            <a:endParaRPr baseline="30000">
              <a:latin typeface="Roobert"/>
              <a:cs typeface="Roobert"/>
            </a:endParaRPr>
          </a:p>
        </p:txBody>
      </p:sp>
      <p:sp>
        <p:nvSpPr>
          <p:cNvPr id="1070204996" name=""/>
          <p:cNvSpPr txBox="1"/>
          <p:nvPr/>
        </p:nvSpPr>
        <p:spPr bwMode="auto">
          <a:xfrm rot="0" flipH="0" flipV="0">
            <a:off x="8305634" y="5269752"/>
            <a:ext cx="254743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Gas mixture:</a:t>
            </a:r>
            <a:endParaRPr>
              <a:latin typeface="Roobert"/>
              <a:ea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90% D</a:t>
            </a:r>
            <a:r>
              <a:rPr baseline="-25000">
                <a:latin typeface="Roobert"/>
                <a:ea typeface="Roobert"/>
                <a:cs typeface="Roobert"/>
              </a:rPr>
              <a:t>2</a:t>
            </a:r>
            <a:r>
              <a:rPr>
                <a:latin typeface="Roobert"/>
                <a:ea typeface="Roobert"/>
                <a:cs typeface="Roobert"/>
              </a:rPr>
              <a:t> + 10 % iC</a:t>
            </a:r>
            <a:r>
              <a:rPr baseline="-25000">
                <a:latin typeface="Roobert"/>
                <a:ea typeface="Roobert"/>
                <a:cs typeface="Roobert"/>
              </a:rPr>
              <a:t>4</a:t>
            </a:r>
            <a:r>
              <a:rPr>
                <a:latin typeface="Roobert"/>
                <a:ea typeface="Roobert"/>
                <a:cs typeface="Roobert"/>
              </a:rPr>
              <a:t>H</a:t>
            </a:r>
            <a:r>
              <a:rPr baseline="-25000">
                <a:latin typeface="Roobert"/>
                <a:ea typeface="Roobert"/>
                <a:cs typeface="Roobert"/>
              </a:rPr>
              <a:t>10</a:t>
            </a:r>
            <a:endParaRPr baseline="-25000"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at 952 mbar</a:t>
            </a:r>
            <a:endParaRPr baseline="300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7195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55057435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2101694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7719844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86C6340-1631-DA40-6A5B-5027472BE890}" type="slidenum">
              <a:rPr lang="en-US"/>
              <a:t/>
            </a:fld>
            <a:endParaRPr lang="en-US"/>
          </a:p>
        </p:txBody>
      </p:sp>
      <p:sp>
        <p:nvSpPr>
          <p:cNvPr id="1553844638" name=""/>
          <p:cNvSpPr/>
          <p:nvPr/>
        </p:nvSpPr>
        <p:spPr bwMode="auto">
          <a:xfrm rot="0" flipH="0" flipV="0">
            <a:off x="1543057" y="5020890"/>
            <a:ext cx="3463192" cy="98359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11 observed states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At E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&gt; 15 MeV</a:t>
            </a:r>
            <a:r>
              <a:rPr sz="2000" b="1">
                <a:solidFill>
                  <a:schemeClr val="bg1">
                    <a:lumMod val="6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1">
                <a:solidFill>
                  <a:schemeClr val="bg1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(p,d) contamination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appears</a:t>
            </a:r>
            <a:endParaRPr sz="2000" b="1" i="0">
              <a:solidFill>
                <a:srgbClr val="000000"/>
              </a:solidFill>
            </a:endParaRPr>
          </a:p>
        </p:txBody>
      </p:sp>
      <p:sp>
        <p:nvSpPr>
          <p:cNvPr id="1097179508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1n phase space considered: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19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</a:t>
            </a:r>
            <a:r>
              <a:rPr sz="2000" b="0" u="none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18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+ n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2n phase space is 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negligible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47274178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2" y="1114998"/>
            <a:ext cx="9469926" cy="371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24566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181870490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183352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1820754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4741B4-DCA1-4DE5-664D-3627B4B987B0}" type="slidenum">
              <a:rPr lang="en-US"/>
              <a:t/>
            </a:fld>
            <a:endParaRPr lang="en-US"/>
          </a:p>
        </p:txBody>
      </p:sp>
      <p:sp>
        <p:nvSpPr>
          <p:cNvPr id="1088343267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5/2 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at E</a:t>
            </a:r>
            <a:r>
              <a:rPr b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&gt; 10 MeV, based on comparison with 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20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O(d,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3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He)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19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N</a:t>
            </a:r>
            <a:endParaRPr b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775866627" name=""/>
          <p:cNvSpPr/>
          <p:nvPr/>
        </p:nvSpPr>
        <p:spPr bwMode="auto">
          <a:xfrm rot="0" flipH="0" flipV="0">
            <a:off x="1903035" y="5040171"/>
            <a:ext cx="3403983" cy="85792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3/2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states @ E</a:t>
            </a:r>
            <a:r>
              <a:rPr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&lt; 10 MeV</a:t>
            </a:r>
            <a:endParaRPr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30555843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1" y="1114998"/>
            <a:ext cx="9469926" cy="3716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iapositiva ini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/>
        <a:effectStyle/>
        <a:effectStyle/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ONLYOFFICE/9.0.0.172</Application>
  <PresentationFormat>On-screen Show (4:3)</PresentationFormat>
  <Paragraphs>0</Paragraphs>
  <Slides>28</Slides>
  <Notes>28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0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53</cp:revision>
  <dcterms:created xsi:type="dcterms:W3CDTF">2019-11-20T15:01:32Z</dcterms:created>
  <dcterms:modified xsi:type="dcterms:W3CDTF">2025-09-12T14:53:39Z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0x010100049FBFEDDB2A1C47B4BB882C69983E71</vt:lpwstr>
  </property>
  <property fmtid="{D5CDD505-2E9C-101B-9397-08002B2CF9AE}" pid="3" name="MediaServiceImageTags">
    <vt:lpwstr/>
  </property>
</Properties>
</file>